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hyperlink" Target="mailto:contact@applied-geopolitics.com" TargetMode="External"/><Relationship Id="rId2" Type="http://schemas.openxmlformats.org/officeDocument/2006/relationships/hyperlink" Target="https://www.applied-geopolitics.com" TargetMode="Externa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58368" y="2212848"/>
            <a:ext cx="182880" cy="182880"/>
          </a:xfrm>
          <a:prstGeom prst="diamond">
            <a:avLst/>
          </a:prstGeom>
          <a:solidFill>
            <a:srgbClr val="C8282C"/>
          </a:solidFill>
          <a:ln w="12700">
            <a:solidFill>
              <a:srgbClr val="C8282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8368" y="2615184"/>
            <a:ext cx="9509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Applied Geopolitics</a:t>
            </a:r>
            <a:endParaRPr lang="en-US" sz="4400" dirty="0"/>
          </a:p>
        </p:txBody>
      </p:sp>
      <p:sp>
        <p:nvSpPr>
          <p:cNvPr id="23" name="Text 21"/>
          <p:cNvSpPr/>
          <p:nvPr/>
        </p:nvSpPr>
        <p:spPr>
          <a:xfrm>
            <a:off x="658368" y="3986784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7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Géopolitique des corridors stratégiques et des flux de puissance.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658368" y="59436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COMPANY DECK · EN · 2026-08-21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COVERAGE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Three corridors under study — and what “under study” means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6088441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Three founding corridors are under study: Malacca, Red Sea–Suez, Taiwan. Written and sourced, currently in human validation — not yet published. The Atlas opens one corridor at a time, never before the gates are met.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Studying a corridor is not having an opinion about it: it starts with establishing what actually moves through it. These are the four opening measures for Malacca — institutional, dated, and verifiable without us.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rest of the method applies to those figures: real substitution, tipping thresholds, decision. It has its own deck.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204009" y="2194560"/>
            <a:ext cx="4326575" cy="2505456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14905" y="2468880"/>
            <a:ext cx="37047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MEASURED, SOURCED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514905" y="2889504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Crude in transit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764724" y="2889504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23.2 Mb/d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514905" y="3310128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 imported by China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764724" y="3310128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48%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514905" y="3730752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Transits (Malacca + Singapore)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764724" y="3730752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94,301 / yr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14905" y="4151376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Hub container throughput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764724" y="4151376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41.1 M TEU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Method illustration on public sources — this is not a published diagnosis. The corresponding Atlas entry is still in human validation. Sources: US EIA, World Oil Transit Chokepoints (H1 2025); MPA Singapore, Annual Report 2024.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 / 15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2140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30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II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8368" y="2615184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Three levels of reading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658368" y="3822192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Inform, monitor, arbitrate. Three different commitments, each stated with its ceilings.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11 / 15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TIERS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Three levels of reading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58368" y="2446020"/>
            <a:ext cx="3404616" cy="3063240"/>
          </a:xfrm>
          <a:prstGeom prst="rect">
            <a:avLst/>
          </a:prstGeom>
          <a:solidFill>
            <a:srgbClr val="F4F6F8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9264" y="2756916"/>
            <a:ext cx="2782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INFORM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69264" y="3086100"/>
            <a:ext cx="27828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Basic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69264" y="3762756"/>
            <a:ext cx="27828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19–49 €/mois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69264" y="4274820"/>
            <a:ext cx="27828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 corridors, flows and vulnerabilities.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92168" y="2446020"/>
            <a:ext cx="3404616" cy="3063240"/>
          </a:xfrm>
          <a:prstGeom prst="rect">
            <a:avLst/>
          </a:prstGeom>
          <a:solidFill>
            <a:srgbClr val="FCFDFE"/>
          </a:solidFill>
          <a:ln w="22225">
            <a:solidFill>
              <a:srgbClr val="0F3C4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03064" y="2756916"/>
            <a:ext cx="2782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MONITOR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703064" y="3086100"/>
            <a:ext cx="27828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Standard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4703064" y="3762756"/>
            <a:ext cx="27828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199–799 €/mois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703064" y="4274820"/>
            <a:ext cx="27828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Track the signals, the scores and how they move.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125968" y="2446020"/>
            <a:ext cx="3404616" cy="3063240"/>
          </a:xfrm>
          <a:prstGeom prst="rect">
            <a:avLst/>
          </a:prstGeom>
          <a:solidFill>
            <a:srgbClr val="F4F6F8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436864" y="2756916"/>
            <a:ext cx="2782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ARBITRATE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436864" y="3086100"/>
            <a:ext cx="27828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Premium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8436864" y="3762756"/>
            <a:ext cx="27828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3 000–15 000 €+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436864" y="4274820"/>
            <a:ext cx="27828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Scenarios, tipping thresholds and contextualised arbitration.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Basic informs. Standard monitors. Premium helps you arbitrate.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12 / 15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TIERS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What each level opens</a:t>
            </a:r>
            <a:endParaRPr lang="en-US" sz="34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2194560"/>
          <a:ext cx="10872216" cy="914400"/>
        </p:xfrm>
        <a:graphic>
          <a:graphicData uri="http://schemas.openxmlformats.org/drawingml/2006/table">
            <a:tbl>
              <a:tblPr/>
              <a:tblGrid>
                <a:gridCol w="6840945"/>
                <a:gridCol w="1343757"/>
                <a:gridCol w="1343757"/>
                <a:gridCol w="1343757"/>
              </a:tblGrid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3C4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4F6F8"/>
                          </a:solidFill>
                          <a:latin typeface="IBM Plex Mono" pitchFamily="34" charset="0"/>
                          <a:ea typeface="IBM Plex Mono" pitchFamily="34" charset="-122"/>
                          <a:cs typeface="IBM Plex Mono" pitchFamily="34" charset="-120"/>
                        </a:rPr>
                        <a:t>Basic</a:t>
                      </a:r>
                      <a:endParaRPr lang="en-US" sz="1100" dirty="0">
                        <a:latin typeface="IBM Plex Mono" charset="0"/>
                        <a:ea typeface="IBM Plex Mono" charset="0"/>
                        <a:cs typeface="IBM Plex Mon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3C4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4F6F8"/>
                          </a:solidFill>
                          <a:latin typeface="IBM Plex Mono" pitchFamily="34" charset="0"/>
                          <a:ea typeface="IBM Plex Mono" pitchFamily="34" charset="-122"/>
                          <a:cs typeface="IBM Plex Mono" pitchFamily="34" charset="-120"/>
                        </a:rPr>
                        <a:t>Standard</a:t>
                      </a:r>
                      <a:endParaRPr lang="en-US" sz="1100" dirty="0">
                        <a:latin typeface="IBM Plex Mono" charset="0"/>
                        <a:ea typeface="IBM Plex Mono" charset="0"/>
                        <a:cs typeface="IBM Plex Mon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3C4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4F6F8"/>
                          </a:solidFill>
                          <a:latin typeface="IBM Plex Mono" pitchFamily="34" charset="0"/>
                          <a:ea typeface="IBM Plex Mono" pitchFamily="34" charset="-122"/>
                          <a:cs typeface="IBM Plex Mono" pitchFamily="34" charset="-120"/>
                        </a:rPr>
                        <a:t>Premium</a:t>
                      </a:r>
                      <a:endParaRPr lang="en-US" sz="1100" dirty="0">
                        <a:latin typeface="IBM Plex Mono" charset="0"/>
                        <a:ea typeface="IBM Plex Mono" charset="0"/>
                        <a:cs typeface="IBM Plex Mon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3C4E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Qualitative diagnosis, low → critical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0–5 CVI scoring per dimension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Tracked signals per corridor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BM Plex Mono" pitchFamily="34" charset="0"/>
                          <a:ea typeface="IBM Plex Mono" pitchFamily="34" charset="-122"/>
                          <a:cs typeface="IBM Plex Mono" pitchFamily="34" charset="-120"/>
                        </a:rPr>
                        <a:t>—</a:t>
                      </a:r>
                      <a:endParaRPr lang="en-US" sz="1200" dirty="0">
                        <a:latin typeface="IBM Plex Mono" charset="0"/>
                        <a:ea typeface="IBM Plex Mono" charset="0"/>
                        <a:cs typeface="IBM Plex Mon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BM Plex Mono" pitchFamily="34" charset="0"/>
                          <a:ea typeface="IBM Plex Mono" pitchFamily="34" charset="-122"/>
                          <a:cs typeface="IBM Plex Mono" pitchFamily="34" charset="-120"/>
                        </a:rPr>
                        <a:t>3 to 5</a:t>
                      </a:r>
                      <a:endParaRPr lang="en-US" sz="1200" dirty="0">
                        <a:latin typeface="IBM Plex Mono" charset="0"/>
                        <a:ea typeface="IBM Plex Mono" charset="0"/>
                        <a:cs typeface="IBM Plex Mon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BM Plex Mono" pitchFamily="34" charset="0"/>
                          <a:ea typeface="IBM Plex Mono" pitchFamily="34" charset="-122"/>
                          <a:cs typeface="IBM Plex Mono" pitchFamily="34" charset="-120"/>
                        </a:rPr>
                        <a:t>3 to 5 + thresholds</a:t>
                      </a:r>
                      <a:endParaRPr lang="en-US" sz="1200" dirty="0">
                        <a:latin typeface="IBM Plex Mono" charset="0"/>
                        <a:ea typeface="IBM Plex Mono" charset="0"/>
                        <a:cs typeface="IBM Plex Mon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Thematic alerts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Corridor-to-corridor comparison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Client exposure diagnosis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Scenarios and tipping thresholds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Debrief + decision note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 launch, Basic and Standard open progressively as the Atlas and its history build up.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13 / 15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PREMIUM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pilot, and its stated ceilings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main corridor, one optional comparison.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Two to three flows examined.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Three to five tracked signals.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45–60 minute debrief, with a decision note.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Six to eight weeks, as a closed pilot.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ceilings are stated before the engagement, not discovered during it. A scope that holds beats a scope that was promised.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14 / 15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0312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Start the conversation</a:t>
            </a:r>
            <a:endParaRPr lang="en-US" sz="3600" dirty="0"/>
          </a:p>
        </p:txBody>
      </p:sp>
      <p:sp>
        <p:nvSpPr>
          <p:cNvPr id="22" name="Text 20"/>
          <p:cNvSpPr/>
          <p:nvPr/>
        </p:nvSpPr>
        <p:spPr>
          <a:xfrm>
            <a:off x="658368" y="3054096"/>
            <a:ext cx="8046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Applied Geopolitics publishes. Sylvain Geffroy signs. LucidAxis carries it structurally.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a Premium pilot, the framing interview comes before any proposal.</a:t>
            </a:r>
            <a:endParaRPr lang="en-US" sz="1400" dirty="0"/>
          </a:p>
        </p:txBody>
      </p:sp>
      <p:sp>
        <p:nvSpPr>
          <p:cNvPr id="23" name="Text 21">
            <a:hlinkClick r:id="rId1" tooltip=""/>
          </p:cNvPr>
          <p:cNvSpPr/>
          <p:nvPr/>
        </p:nvSpPr>
        <p:spPr>
          <a:xfrm>
            <a:off x="658368" y="4443984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u="sng" dirty="0">
                <a:solidFill>
                  <a:srgbClr val="F4F6F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contact@applied-geopolitics.com</a:t>
            </a:r>
            <a:endParaRPr lang="en-US" sz="1400" dirty="0"/>
          </a:p>
        </p:txBody>
      </p:sp>
      <p:sp>
        <p:nvSpPr>
          <p:cNvPr id="24" name="Text 22">
            <a:hlinkClick r:id="rId2" tooltip=""/>
          </p:cNvPr>
          <p:cNvSpPr/>
          <p:nvPr/>
        </p:nvSpPr>
        <p:spPr>
          <a:xfrm>
            <a:off x="658368" y="4828032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u="sng" dirty="0">
                <a:solidFill>
                  <a:srgbClr val="F4F6F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www.applied-geopolitics.com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15 / 15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PROBLEM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658368" y="1371600"/>
            <a:ext cx="10872216" cy="3200400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33856" y="1828800"/>
            <a:ext cx="155448" cy="155448"/>
          </a:xfrm>
          <a:prstGeom prst="diamond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3856" y="2212848"/>
            <a:ext cx="940917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8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 company knows its suppliers. What it does not know is which corridors make those suppliers dependent on someone else.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133856" y="3602736"/>
            <a:ext cx="94091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Declared dependency is contractual and legible. Real dependency runs through chokepoints, jurisdictions and insurers that never made it onto the risk register — a strait, a regulator, a single plant. What breaks an operation is almost always one tier further back.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 / 15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DOCTRINE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From corridor to decision, in seven moves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434955" y="3557016"/>
            <a:ext cx="9319042" cy="0"/>
          </a:xfrm>
          <a:prstGeom prst="line">
            <a:avLst/>
          </a:prstGeom>
          <a:noFill/>
          <a:ln w="12700">
            <a:solidFill>
              <a:srgbClr val="0F3C4E">
                <a:alpha val="55000"/>
              </a:srgbClr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1352659" y="3474720"/>
            <a:ext cx="164592" cy="164592"/>
          </a:xfrm>
          <a:prstGeom prst="diamond">
            <a:avLst/>
          </a:prstGeom>
          <a:solidFill>
            <a:srgbClr val="F4F6F8"/>
          </a:solidFill>
          <a:ln w="19050">
            <a:solidFill>
              <a:srgbClr val="0F3C4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8368" y="3767328"/>
            <a:ext cx="155317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01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8368" y="4005072"/>
            <a:ext cx="155317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spc="80" kern="0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CORRIDORS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905833" y="3474720"/>
            <a:ext cx="164592" cy="164592"/>
          </a:xfrm>
          <a:prstGeom prst="diamond">
            <a:avLst/>
          </a:prstGeom>
          <a:solidFill>
            <a:srgbClr val="F4F6F8"/>
          </a:solidFill>
          <a:ln w="19050">
            <a:solidFill>
              <a:srgbClr val="0F3C4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11542" y="3767328"/>
            <a:ext cx="155317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211542" y="4005072"/>
            <a:ext cx="155317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spc="80" kern="0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FLUX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459006" y="3474720"/>
            <a:ext cx="164592" cy="164592"/>
          </a:xfrm>
          <a:prstGeom prst="diamond">
            <a:avLst/>
          </a:prstGeom>
          <a:solidFill>
            <a:srgbClr val="F4F6F8"/>
          </a:solidFill>
          <a:ln w="19050">
            <a:solidFill>
              <a:srgbClr val="0F3C4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64715" y="3767328"/>
            <a:ext cx="155317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764715" y="4005072"/>
            <a:ext cx="155317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spc="80" kern="0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DÉPENDANCES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012180" y="3474720"/>
            <a:ext cx="164592" cy="164592"/>
          </a:xfrm>
          <a:prstGeom prst="diamond">
            <a:avLst/>
          </a:prstGeom>
          <a:solidFill>
            <a:srgbClr val="F4F6F8"/>
          </a:solidFill>
          <a:ln w="19050">
            <a:solidFill>
              <a:srgbClr val="0F3C4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17889" y="3767328"/>
            <a:ext cx="155317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317889" y="4005072"/>
            <a:ext cx="155317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spc="80" kern="0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VULNÉRABILITÉS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7565354" y="3474720"/>
            <a:ext cx="164592" cy="164592"/>
          </a:xfrm>
          <a:prstGeom prst="diamond">
            <a:avLst/>
          </a:prstGeom>
          <a:solidFill>
            <a:srgbClr val="F4F6F8"/>
          </a:solidFill>
          <a:ln w="19050">
            <a:solidFill>
              <a:srgbClr val="0F3C4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71063" y="3767328"/>
            <a:ext cx="155317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871063" y="4005072"/>
            <a:ext cx="155317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spc="80" kern="0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SEUILS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9118527" y="3474720"/>
            <a:ext cx="164592" cy="164592"/>
          </a:xfrm>
          <a:prstGeom prst="diamond">
            <a:avLst/>
          </a:prstGeom>
          <a:solidFill>
            <a:srgbClr val="F4F6F8"/>
          </a:solidFill>
          <a:ln w="19050">
            <a:solidFill>
              <a:srgbClr val="0F3C4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24237" y="3767328"/>
            <a:ext cx="155317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8424237" y="4005072"/>
            <a:ext cx="155317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spc="80" kern="0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SCÉNARIOS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10671701" y="3474720"/>
            <a:ext cx="164592" cy="164592"/>
          </a:xfrm>
          <a:prstGeom prst="diamond">
            <a:avLst/>
          </a:prstGeom>
          <a:solidFill>
            <a:srgbClr val="C8282C"/>
          </a:solidFill>
          <a:ln w="19050">
            <a:solidFill>
              <a:srgbClr val="C8282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977410" y="3767328"/>
            <a:ext cx="155317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07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9977410" y="4005072"/>
            <a:ext cx="155317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DÉCISIONS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order is the argument: you do not jump from flows to decisions without thresholds.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 / 15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2140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30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8368" y="2615184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What this rests on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658368" y="3822192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a consultancy restarting its research for every engagement: a corridor database we maintain, and methods that apply to it.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 / 15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SUBSTRATE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 database, not a news watch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58368" y="2926080"/>
            <a:ext cx="3380232" cy="0"/>
          </a:xfrm>
          <a:prstGeom prst="line">
            <a:avLst/>
          </a:prstGeom>
          <a:noFill/>
          <a:ln w="12700">
            <a:solidFill>
              <a:srgbClr val="BFCAD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145536"/>
            <a:ext cx="33802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0F3C4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334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658368" y="4242816"/>
            <a:ext cx="3380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CATALOGUED OBJECTS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404360" y="2926080"/>
            <a:ext cx="3380232" cy="0"/>
          </a:xfrm>
          <a:prstGeom prst="line">
            <a:avLst/>
          </a:prstGeom>
          <a:noFill/>
          <a:ln w="12700">
            <a:solidFill>
              <a:srgbClr val="BFCAD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04360" y="3145536"/>
            <a:ext cx="33802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0F3C4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330</a:t>
            </a:r>
            <a:endParaRPr lang="en-US" sz="5400" dirty="0"/>
          </a:p>
        </p:txBody>
      </p:sp>
      <p:sp>
        <p:nvSpPr>
          <p:cNvPr id="9" name="Text 7"/>
          <p:cNvSpPr/>
          <p:nvPr/>
        </p:nvSpPr>
        <p:spPr>
          <a:xfrm>
            <a:off x="4404360" y="4242816"/>
            <a:ext cx="3380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REGISTERED SOURCES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150352" y="2926080"/>
            <a:ext cx="3380232" cy="0"/>
          </a:xfrm>
          <a:prstGeom prst="line">
            <a:avLst/>
          </a:prstGeom>
          <a:noFill/>
          <a:ln w="12700">
            <a:solidFill>
              <a:srgbClr val="BFCAD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150352" y="3145536"/>
            <a:ext cx="33802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0F3C4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15</a:t>
            </a:r>
            <a:endParaRPr lang="en-US" sz="5400" dirty="0"/>
          </a:p>
        </p:txBody>
      </p:sp>
      <p:sp>
        <p:nvSpPr>
          <p:cNvPr id="12" name="Text 10"/>
          <p:cNvSpPr/>
          <p:nvPr/>
        </p:nvSpPr>
        <p:spPr>
          <a:xfrm>
            <a:off x="8150352" y="4242816"/>
            <a:ext cx="3380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DERIVATION ENGINES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Catalogued is not validated: promotion to P0 requires sourced evidence and human validation. The method itself has its own deck.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 / 15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CVI METHOD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Measuring vulnerability, without pretending to precision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58368" y="2478024"/>
            <a:ext cx="384048" cy="274320"/>
          </a:xfrm>
          <a:prstGeom prst="rect">
            <a:avLst/>
          </a:prstGeom>
          <a:solidFill>
            <a:srgbClr val="167858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42416" y="2478024"/>
            <a:ext cx="384048" cy="274320"/>
          </a:xfrm>
          <a:prstGeom prst="rect">
            <a:avLst/>
          </a:prstGeom>
          <a:solidFill>
            <a:srgbClr val="EAEEF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426464" y="2478024"/>
            <a:ext cx="384048" cy="274320"/>
          </a:xfrm>
          <a:prstGeom prst="rect">
            <a:avLst/>
          </a:prstGeom>
          <a:solidFill>
            <a:srgbClr val="EAEEF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810512" y="2478024"/>
            <a:ext cx="384048" cy="274320"/>
          </a:xfrm>
          <a:prstGeom prst="rect">
            <a:avLst/>
          </a:prstGeom>
          <a:solidFill>
            <a:srgbClr val="EAEEF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505456" y="247802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16785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LOW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169664" y="2478024"/>
            <a:ext cx="7360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Credible alternatives, limited exposure.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58368" y="3227832"/>
            <a:ext cx="384048" cy="274320"/>
          </a:xfrm>
          <a:prstGeom prst="rect">
            <a:avLst/>
          </a:prstGeom>
          <a:solidFill>
            <a:srgbClr val="167858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42416" y="3227832"/>
            <a:ext cx="384048" cy="274320"/>
          </a:xfrm>
          <a:prstGeom prst="rect">
            <a:avLst/>
          </a:prstGeom>
          <a:solidFill>
            <a:srgbClr val="A8740E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426464" y="3227832"/>
            <a:ext cx="384048" cy="274320"/>
          </a:xfrm>
          <a:prstGeom prst="rect">
            <a:avLst/>
          </a:prstGeom>
          <a:solidFill>
            <a:srgbClr val="EAEEF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810512" y="3227832"/>
            <a:ext cx="384048" cy="274320"/>
          </a:xfrm>
          <a:prstGeom prst="rect">
            <a:avLst/>
          </a:prstGeom>
          <a:solidFill>
            <a:srgbClr val="EAEEF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05456" y="322783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A8740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MODERATE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169664" y="3227832"/>
            <a:ext cx="7360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 dependency, costly workaround.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58368" y="3977640"/>
            <a:ext cx="384048" cy="274320"/>
          </a:xfrm>
          <a:prstGeom prst="rect">
            <a:avLst/>
          </a:prstGeom>
          <a:solidFill>
            <a:srgbClr val="167858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042416" y="3977640"/>
            <a:ext cx="384048" cy="274320"/>
          </a:xfrm>
          <a:prstGeom prst="rect">
            <a:avLst/>
          </a:prstGeom>
          <a:solidFill>
            <a:srgbClr val="A8740E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426464" y="3977640"/>
            <a:ext cx="384048" cy="274320"/>
          </a:xfrm>
          <a:prstGeom prst="rect">
            <a:avLst/>
          </a:prstGeom>
          <a:solidFill>
            <a:srgbClr val="C24E1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810512" y="3977640"/>
            <a:ext cx="384048" cy="274320"/>
          </a:xfrm>
          <a:prstGeom prst="rect">
            <a:avLst/>
          </a:prstGeom>
          <a:solidFill>
            <a:srgbClr val="EAEEF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505456" y="397764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E1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HIGH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169664" y="3977640"/>
            <a:ext cx="7360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Few alternatives, thresholds close.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658368" y="4727448"/>
            <a:ext cx="384048" cy="274320"/>
          </a:xfrm>
          <a:prstGeom prst="rect">
            <a:avLst/>
          </a:prstGeom>
          <a:solidFill>
            <a:srgbClr val="167858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42416" y="4727448"/>
            <a:ext cx="384048" cy="274320"/>
          </a:xfrm>
          <a:prstGeom prst="rect">
            <a:avLst/>
          </a:prstGeom>
          <a:solidFill>
            <a:srgbClr val="A8740E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426464" y="4727448"/>
            <a:ext cx="384048" cy="274320"/>
          </a:xfrm>
          <a:prstGeom prst="rect">
            <a:avLst/>
          </a:prstGeom>
          <a:solidFill>
            <a:srgbClr val="C24E1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810512" y="4727448"/>
            <a:ext cx="384048" cy="274320"/>
          </a:xfrm>
          <a:prstGeom prst="rect">
            <a:avLst/>
          </a:prstGeom>
          <a:solidFill>
            <a:srgbClr val="B8262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505456" y="472744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262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CRITICAL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169664" y="4727448"/>
            <a:ext cx="7360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Extreme concentration, systemic disruption.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Eight dimensions. Every score carries its sources, its date, its confidence level and its uncertainties. The scale states what the grid can establish, not where the base stands: as of this date, the 334 instructed corridors spread across all four bands — 127 critical, 137 high, 65 moderate, 5 low.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 / 15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CVI METHOD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What the CVI establishes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Eight dimensions, each tied to a precise question: exposure, concentration, threat, disruption capacity, resilience, cost of bypass, governance, uncertainty.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same grid applied the same way everywhere — two corridors become comparable, and one corridor becomes comparable to itself six months later.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scale that follows the tier: qualitative from low to critical, then 0–5 per dimension. The 0–100 aggregate is waiting on its methodological documentation: it is not computed, so it is not served.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score carries its sources, its date, its confidence level and its uncertainties.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aggregate 0–100 score without published methodological documentation.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Neither a prediction nor a probability of disruption — we do not produce them.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navigational or legal precision in map geometry.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 of this date, 5 instructed corridors out of 334 carry all eight dimensions; 275 carry only two. The grid is applied everywhere; it is not populated everywhere.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lines at the bottom matter as much as those at the top: an index that does not state its limits is not an index, it is an opinion with numbers.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07 / 15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HDDE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Surfacing a company’s hidden dependencies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guided interview in eleven moves, from framing the case to a traceable synthesis.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Nine diagnostic dimensions scored 0–5, from hidden dependency to decision readiness.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 scale 0–5: an official source rates 5; an LLM suggestion rates 1 and is not admissible.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Adversarial red team before any conclusion, then a diagnostic packet, source by source.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Interview cockpit behind individual analyst accounts, FR/EN exports.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08 / 15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VERDICT — PREMIUM TIER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From diagnosis to arbitration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Seven moves, V·E·R·D·I·C·T, from “see the real situation” to a decision that holds.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 least three mandatory options: the main one, a minimal alternative, and the opposite or doing nothing.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Seven weighted criteria out of 100, a 0–5 proof scale, and a hard-veto audit.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Four possible verdicts: DO, TEST, DEFER, ABANDON.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PESTEL, SWOT and the Business Model Canvas are transformed for decision, not juxtaposed. The score is not the decision.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09 / 15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Applied Geopolitics — LucidAxis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Geopolitics — Company Deck</dc:title>
  <dc:subject>Geopolitics of strategic corridors: the CVI method, HDDE, VERDICT, and the Basic / Standard / Premium tiers.</dc:subject>
  <dc:creator>Applied Geopolitics</dc:creator>
  <cp:lastModifiedBy>Applied Geopolitics</cp:lastModifiedBy>
  <cp:revision>2026-08-21</cp:revision>
  <dcterms:created xsi:type="dcterms:W3CDTF">2026-08-21T00:00:00Z</dcterms:created>
  <dcterms:modified xsi:type="dcterms:W3CDTF">2026-08-21T00:00:00Z</dcterms:modified>
</cp:coreProperties>
</file>