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hyperlink" Target="mailto:contact@applied-geopolitics.com" TargetMode="External"/><Relationship Id="rId2" Type="http://schemas.openxmlformats.org/officeDocument/2006/relationships/hyperlink" Target="https://www.applied-geopolitics.com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8368" y="2212848"/>
            <a:ext cx="182880" cy="182880"/>
          </a:xfrm>
          <a:prstGeom prst="diamond">
            <a:avLst/>
          </a:prstGeom>
          <a:solidFill>
            <a:srgbClr val="C8282C"/>
          </a:solidFill>
          <a:ln w="12700">
            <a:solidFill>
              <a:srgbClr val="C8282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8368" y="2615184"/>
            <a:ext cx="9509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Applied Geopolitics</a:t>
            </a:r>
            <a:endParaRPr lang="en-US" sz="4400" dirty="0"/>
          </a:p>
        </p:txBody>
      </p:sp>
      <p:sp>
        <p:nvSpPr>
          <p:cNvPr id="23" name="Text 21"/>
          <p:cNvSpPr/>
          <p:nvPr/>
        </p:nvSpPr>
        <p:spPr>
          <a:xfrm>
            <a:off x="658368" y="3986784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Géopolitique des corridors stratégiques et des flux de puissance.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658368" y="59436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PLAQUETTE · FR · 2026-08-21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COUVERTURE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Trois corridors instruits — et ce qu’« instruit » veut dire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Trois corridors fondateurs sont instruits : Malacca, Mer Rouge–Suez, Taïwan. Fiches rédigées et sourcées, en cours de validation humaine — elles ne sont pas encore publiées. L’Atlas s’ouvre corridor par corridor, jamais avant que les gates soient tenues.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Instruire un corridor, ce n’est pas en avoir une opinion : c’est d’abord établir ce qui y circule. Voici les quatre mesures de départ pour Malacca — institutionnelles, datées, et vérifiables sans nous.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reste de la méthode s’applique à ces chiffres-là : substitution réelle, seuils de bascule, décision. Il fait l’objet d’une plaquette dédiée.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505456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MESURÉ, SOURCÉ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Brut transitant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23,2 Mb/j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 importée par la Chine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48 %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Transits (Malacca + Singapour)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94 301 / an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Débit conteneurs du hub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41,1 M EVP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Illustration de méthode sur sources publiques — ce n’est pas un diagnostic publié. La fiche Atlas correspondante est en cours de validation humaine. Sources : US EIA, World Oil Transit Chokepoints (1ᵉʳ semestre 2025) ; MPA Singapore, Annual Report 2024.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 / 15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Trois niveaux de lecture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Informer, surveiller, arbitrer. Trois engagements différents, annoncés avec leurs plafonds.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11 / 15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OFFRES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Trois niveaux de lecture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58368" y="2446020"/>
            <a:ext cx="3404616" cy="3063240"/>
          </a:xfrm>
          <a:prstGeom prst="rect">
            <a:avLst/>
          </a:prstGeom>
          <a:solidFill>
            <a:srgbClr val="F4F6F8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2756916"/>
            <a:ext cx="2782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INFORMER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69264" y="3086100"/>
            <a:ext cx="2782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Basic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69264" y="3762756"/>
            <a:ext cx="27828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19–49 €/mois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69264" y="4274820"/>
            <a:ext cx="27828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Comprendre les corridors, les flux et les vulnérabilités.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92168" y="2446020"/>
            <a:ext cx="3404616" cy="3063240"/>
          </a:xfrm>
          <a:prstGeom prst="rect">
            <a:avLst/>
          </a:prstGeom>
          <a:solidFill>
            <a:srgbClr val="FCFDFE"/>
          </a:solidFill>
          <a:ln w="22225">
            <a:solidFill>
              <a:srgbClr val="0F3C4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03064" y="2756916"/>
            <a:ext cx="2782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SURVEILLER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703064" y="3086100"/>
            <a:ext cx="2782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Standard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703064" y="3762756"/>
            <a:ext cx="27828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199–799 €/mois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703064" y="4274820"/>
            <a:ext cx="27828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Suivre les signaux, les scores et les évolutions.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125968" y="2446020"/>
            <a:ext cx="3404616" cy="3063240"/>
          </a:xfrm>
          <a:prstGeom prst="rect">
            <a:avLst/>
          </a:prstGeom>
          <a:solidFill>
            <a:srgbClr val="F4F6F8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36864" y="2756916"/>
            <a:ext cx="27828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ARBITRER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436864" y="3086100"/>
            <a:ext cx="2782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Premium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8436864" y="3762756"/>
            <a:ext cx="27828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3 000–15 000 €+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436864" y="4274820"/>
            <a:ext cx="27828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Scénarios, seuils de bascule et arbitrage contextualisé.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Basic informe. Standard surveille. Premium aide à arbitrer.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12 / 15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OFFRES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Ce que chaque niveau ouvre</a:t>
            </a:r>
            <a:endParaRPr lang="en-US" sz="34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194560"/>
          <a:ext cx="10872216" cy="914400"/>
        </p:xfrm>
        <a:graphic>
          <a:graphicData uri="http://schemas.openxmlformats.org/drawingml/2006/table">
            <a:tbl>
              <a:tblPr/>
              <a:tblGrid>
                <a:gridCol w="6840945"/>
                <a:gridCol w="1343757"/>
                <a:gridCol w="1343757"/>
                <a:gridCol w="1343757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C4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4F6F8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Basic</a:t>
                      </a:r>
                      <a:endParaRPr lang="en-US" sz="11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C4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4F6F8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Standard</a:t>
                      </a:r>
                      <a:endParaRPr lang="en-US" sz="11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C4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4F6F8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Premium</a:t>
                      </a:r>
                      <a:endParaRPr lang="en-US" sz="11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C4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Diagnostic qualitatif bas → critique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Scoring CVI 0–5 par dimension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Signaux suivis par corridor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—</a:t>
                      </a:r>
                      <a:endParaRPr lang="en-US" sz="12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3 à 5</a:t>
                      </a:r>
                      <a:endParaRPr lang="en-US" sz="12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BM Plex Mono" pitchFamily="34" charset="0"/>
                          <a:ea typeface="IBM Plex Mono" pitchFamily="34" charset="-122"/>
                          <a:cs typeface="IBM Plex Mono" pitchFamily="34" charset="-120"/>
                        </a:rPr>
                        <a:t>3 à 5 + seuils</a:t>
                      </a:r>
                      <a:endParaRPr lang="en-US" sz="1200" dirty="0">
                        <a:latin typeface="IBM Plex Mono" charset="0"/>
                        <a:ea typeface="IBM Plex Mono" charset="0"/>
                        <a:cs typeface="IBM Plex Mon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Alertes thématiques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Comparaison entre corridors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Diagnostic d’exposition client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Scénarios et seuils de bascule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41C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Restitution + note de décision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BFCAD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F3C4E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✓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B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 lancement, Basic et Standard ouvrent à mesure que l’Atlas et l’historique se constituent.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13 / 15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PREMIUM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Le pilote, et ses plafonds annoncés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corridor principal, un comparatif optionnel.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Deux à trois flux instruits.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Trois à cinq signaux suivis.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restitution de 45 à 60 minutes, accompagnée d’une note de décision.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Six à huit semaines, en pilote fermé.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plafonds sont annoncés avant l’engagement, pas découverts pendant. Un périmètre tenu vaut mieux qu’un périmètre promis.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14 / 15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0312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Engager la conversation</a:t>
            </a:r>
            <a:endParaRPr lang="en-US" sz="3600" dirty="0"/>
          </a:p>
        </p:txBody>
      </p:sp>
      <p:sp>
        <p:nvSpPr>
          <p:cNvPr id="22" name="Text 20"/>
          <p:cNvSpPr/>
          <p:nvPr/>
        </p:nvSpPr>
        <p:spPr>
          <a:xfrm>
            <a:off x="658368" y="3054096"/>
            <a:ext cx="8046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Applied Geopolitics publie. Sylvain Geffroy signe. LucidAxis porte structurellement.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Pour un pilote Premium, l’entretien de cadrage précède toute proposition.</a:t>
            </a:r>
            <a:endParaRPr lang="en-US" sz="1400" dirty="0"/>
          </a:p>
        </p:txBody>
      </p:sp>
      <p:sp>
        <p:nvSpPr>
          <p:cNvPr id="23" name="Text 21">
            <a:hlinkClick r:id="rId1" tooltip=""/>
          </p:cNvPr>
          <p:cNvSpPr/>
          <p:nvPr/>
        </p:nvSpPr>
        <p:spPr>
          <a:xfrm>
            <a:off x="658368" y="4443984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u="sng" dirty="0">
                <a:solidFill>
                  <a:srgbClr val="F4F6F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contact@applied-geopolitics.com</a:t>
            </a:r>
            <a:endParaRPr lang="en-US" sz="1400" dirty="0"/>
          </a:p>
        </p:txBody>
      </p:sp>
      <p:sp>
        <p:nvSpPr>
          <p:cNvPr id="24" name="Text 22">
            <a:hlinkClick r:id="rId2" tooltip=""/>
          </p:cNvPr>
          <p:cNvSpPr/>
          <p:nvPr/>
        </p:nvSpPr>
        <p:spPr>
          <a:xfrm>
            <a:off x="658368" y="4828032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u="sng" dirty="0">
                <a:solidFill>
                  <a:srgbClr val="F4F6F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www.applied-geopolitics.com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 / 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LE PROBLÈME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658368" y="1371600"/>
            <a:ext cx="10872216" cy="320040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33856" y="1828800"/>
            <a:ext cx="155448" cy="155448"/>
          </a:xfrm>
          <a:prstGeom prst="diamond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3856" y="2212848"/>
            <a:ext cx="94091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Une entreprise connaît ses fournisseurs. Elle ignore par quels corridors ils dépendent, eux, de quelqu’un d’autre.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133856" y="3602736"/>
            <a:ext cx="94091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dépendance déclarée est contractuelle et lisible. La dépendance réelle passe par des points de passage, des juridictions et des assureurs que personne n’a inscrits au registre des risques — un détroit, un régulateur, une usine unique. Ce qui casse une activité est presque toujours à ce second rang.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 / 15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LA DOCTRINE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Du corridor à la décision, en sept temps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434955" y="3557016"/>
            <a:ext cx="9319042" cy="0"/>
          </a:xfrm>
          <a:prstGeom prst="line">
            <a:avLst/>
          </a:prstGeom>
          <a:noFill/>
          <a:ln w="12700">
            <a:solidFill>
              <a:srgbClr val="0F3C4E">
                <a:alpha val="55000"/>
              </a:srgbClr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1352659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8368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CORRIDORS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905833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11542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211542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FLUX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459006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64715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764715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DÉPENDANCES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012180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17889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317889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VULNÉRABILITÉS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565354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71063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871063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SEUILS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9118527" y="3474720"/>
            <a:ext cx="164592" cy="164592"/>
          </a:xfrm>
          <a:prstGeom prst="diamond">
            <a:avLst/>
          </a:prstGeom>
          <a:solidFill>
            <a:srgbClr val="F4F6F8"/>
          </a:solidFill>
          <a:ln w="19050">
            <a:solidFill>
              <a:srgbClr val="0F3C4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24237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8424237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spc="80" kern="0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SCÉNARIOS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0671701" y="3474720"/>
            <a:ext cx="164592" cy="164592"/>
          </a:xfrm>
          <a:prstGeom prst="diamond">
            <a:avLst/>
          </a:prstGeom>
          <a:solidFill>
            <a:srgbClr val="C8282C"/>
          </a:solidFill>
          <a:ln w="19050">
            <a:solidFill>
              <a:srgbClr val="C8282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977410" y="3767328"/>
            <a:ext cx="155317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9977410" y="4005072"/>
            <a:ext cx="15531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DÉCISIONS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L’ordre est l’argument : on ne saute pas des flux aux décisions sans passer par les seuils.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 / 15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Ce sur quoi cela repose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 un cabinet qui recommence sa recherche à chaque dossier : une base de corridors que nous tenons, et des méthodes qui s’y appliquent.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 / 15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LE SOCLE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Une base de données, pas une veille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58368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334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658368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OBJETS RECENSÉS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404360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04360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330</a:t>
            </a:r>
            <a:endParaRPr lang="en-US" sz="5400" dirty="0"/>
          </a:p>
        </p:txBody>
      </p:sp>
      <p:sp>
        <p:nvSpPr>
          <p:cNvPr id="9" name="Text 7"/>
          <p:cNvSpPr/>
          <p:nvPr/>
        </p:nvSpPr>
        <p:spPr>
          <a:xfrm>
            <a:off x="4404360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SOURCES AU REGISTRE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150352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150352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15</a:t>
            </a:r>
            <a:endParaRPr lang="en-US" sz="5400" dirty="0"/>
          </a:p>
        </p:txBody>
      </p:sp>
      <p:sp>
        <p:nvSpPr>
          <p:cNvPr id="12" name="Text 10"/>
          <p:cNvSpPr/>
          <p:nvPr/>
        </p:nvSpPr>
        <p:spPr>
          <a:xfrm>
            <a:off x="8150352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MOTEURS DÉRIVÉS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Recensé n’est pas validé : la promotion en priorité P0 exige des preuves sourcées et une validation humaine. Le détail de la méthode fait l’objet d’une plaquette dédiée.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 / 15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MÉTHODE CVI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Mesurer une vulnérabilité, sans illusion de précision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58368" y="2478024"/>
            <a:ext cx="384048" cy="274320"/>
          </a:xfrm>
          <a:prstGeom prst="rect">
            <a:avLst/>
          </a:prstGeom>
          <a:solidFill>
            <a:srgbClr val="167858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42416" y="2478024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26464" y="2478024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810512" y="2478024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05456" y="24780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16785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BAS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169664" y="2478024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Alternatives crédibles, faible exposition.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58368" y="3227832"/>
            <a:ext cx="384048" cy="274320"/>
          </a:xfrm>
          <a:prstGeom prst="rect">
            <a:avLst/>
          </a:prstGeom>
          <a:solidFill>
            <a:srgbClr val="167858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42416" y="3227832"/>
            <a:ext cx="384048" cy="274320"/>
          </a:xfrm>
          <a:prstGeom prst="rect">
            <a:avLst/>
          </a:prstGeom>
          <a:solidFill>
            <a:srgbClr val="A8740E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426464" y="3227832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810512" y="3227832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05456" y="322783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A8740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MODÉRÉ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169664" y="3227832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Dépendance réelle, contournement coûteux.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58368" y="3977640"/>
            <a:ext cx="384048" cy="274320"/>
          </a:xfrm>
          <a:prstGeom prst="rect">
            <a:avLst/>
          </a:prstGeom>
          <a:solidFill>
            <a:srgbClr val="167858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42416" y="3977640"/>
            <a:ext cx="384048" cy="274320"/>
          </a:xfrm>
          <a:prstGeom prst="rect">
            <a:avLst/>
          </a:prstGeom>
          <a:solidFill>
            <a:srgbClr val="A8740E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426464" y="3977640"/>
            <a:ext cx="384048" cy="274320"/>
          </a:xfrm>
          <a:prstGeom prst="rect">
            <a:avLst/>
          </a:prstGeom>
          <a:solidFill>
            <a:srgbClr val="C24E1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810512" y="3977640"/>
            <a:ext cx="384048" cy="274320"/>
          </a:xfrm>
          <a:prstGeom prst="rect">
            <a:avLst/>
          </a:prstGeom>
          <a:solidFill>
            <a:srgbClr val="EAEEF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05456" y="397764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E1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ÉLEVÉ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169664" y="3977640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Peu d’alternatives, seuils proches.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658368" y="4727448"/>
            <a:ext cx="384048" cy="274320"/>
          </a:xfrm>
          <a:prstGeom prst="rect">
            <a:avLst/>
          </a:prstGeom>
          <a:solidFill>
            <a:srgbClr val="167858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42416" y="4727448"/>
            <a:ext cx="384048" cy="274320"/>
          </a:xfrm>
          <a:prstGeom prst="rect">
            <a:avLst/>
          </a:prstGeom>
          <a:solidFill>
            <a:srgbClr val="A8740E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426464" y="4727448"/>
            <a:ext cx="384048" cy="274320"/>
          </a:xfrm>
          <a:prstGeom prst="rect">
            <a:avLst/>
          </a:prstGeom>
          <a:solidFill>
            <a:srgbClr val="C24E1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810512" y="4727448"/>
            <a:ext cx="384048" cy="274320"/>
          </a:xfrm>
          <a:prstGeom prst="rect">
            <a:avLst/>
          </a:prstGeom>
          <a:solidFill>
            <a:srgbClr val="B82622"/>
          </a:solidFill>
          <a:ln w="9525">
            <a:solidFill>
              <a:srgbClr val="BFCAD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505456" y="472744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262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CRITIQUE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169664" y="4727448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Concentration extrême, perturbation systémique.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Huit dimensions. Chaque score affiche ses sources, sa date, son niveau de confiance et ses incertitudes. L’échelle dit ce que la grille peut établir, pas où en est la base : à cette date, les 334 corridors instruits se répartissent sur les quatre bandes — 127 critique, 137 élevé, 65 modéré, 5 bas.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 / 15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MÉTHODE CVI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Ce que le CVI établit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Huit dimensions, chacune adossée à une question précise : exposition, concentration, menace, capacité de perturbation, résilience, coût de contournement, gouvernance, incertitude.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même grille appliquée de la même façon partout — deux corridors deviennent comparables, et un même corridor comparable à lui-même six mois plus tard.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échelle qui suit l’offre : qualitative de bas à critique, puis 0–5 par dimension. L’agrégat 0–100 attend sa documentation méthodologique : il n’est pas calculé, donc pas servi.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Chaque score affiche ses sources, sa date, son niveau de confiance et ses incertitudes.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 de score global 0–100 sans documentation méthodologique publiée.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 prédiction, ni probabilité de rupture — nous n’en produisons pas.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Aucune valeur navigationnelle ni juridique dans la géométrie des cartes.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À cette date, 5 corridors instruits sur 334 portent les huit dimensions ; 275 n’en portent que deux. La grille est appliquée partout ; elle n’est pas partout renseignée.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lignes du bas comptent autant que celles du haut : un indice qui ne dit pas ses limites n’est pas un indice, c’est une opinion chiffrée.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 / 15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Révéler les dépendances cachées d’une entreprise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Entretien guidé en onze temps, du cadrage du cas à la synthèse traçable.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Neuf dimensions de diagnostic notées 0–5, de la dépendance cachée à la préparation décisionnelle.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Échelle de preuve 0–5 : une source officielle vaut 5, une suggestion LLM vaut 1 et n’est pas recevable.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team contradictoire avant conclusion, puis packet de diagnostic, source par source.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Cockpit d’entretien accessible par compte analyste, exports FR/EN.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08 / 15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 — OFFRE PREMIUM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Passer du diagnostic à l’arbitrage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 temps V·E·R·D·I·C·T, de « voir la situation réelle » à la décision tenue.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 moins trois options obligatoires : la principale, une alternative minimale, et l’opposée ou la non-action.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 critères pondérés sur 100, échelle de preuve 0–5, audit des vetos durs.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Quatre verdicts possibles : FAIRE, TESTER, DIFFÉRER, ABANDONNER.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PESTEL, SWOT et Business Model Canvas y sont transformés pour la décision, pas juxtaposés. Le score n’est pas la décision.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09 / 15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Applied Geopolitics — LucidAxis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Geopolitics — Plaquette</dc:title>
  <dc:subject>Géopolitique des corridors stratégiques : méthode CVI, HDDE, VERDICT et offres Basic / Standard / Premium.</dc:subject>
  <dc:creator>Applied Geopolitics</dc:creator>
  <cp:lastModifiedBy>Applied Geopolitics</cp:lastModifiedBy>
  <cp:revision>2026-08-21</cp:revision>
  <dcterms:created xsi:type="dcterms:W3CDTF">2026-08-21T00:00:00Z</dcterms:created>
  <dcterms:modified xsi:type="dcterms:W3CDTF">2026-08-21T00:00:00Z</dcterms:modified>
</cp:coreProperties>
</file>