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2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notesMasterIdLst>
    <p:notesMasterId r:id="rId3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presProps" Target="presProps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objects</c:v>
                </c:pt>
              </c:strCache>
            </c:strRef>
          </c:tx>
          <c:spPr>
            <a:solidFill>
              <a:srgbClr val="0F3C4E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41C26"/>
                    </a:solidFill>
                    <a:latin typeface="IBM Plex Mono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Sheet1!$A$2:$A$10</c:f>
              <c:multiLvlStrCache>
                <c:ptCount val="9"/>
                <c:lvl>
                  <c:pt idx="0">
                    <c:v>Port gateways</c:v>
                  </c:pt>
                  <c:pt idx="1">
                    <c:v>Land crossings</c:v>
                  </c:pt>
                  <c:pt idx="2">
                    <c:v>Straits and canals</c:v>
                  </c:pt>
                  <c:pt idx="3">
                    <c:v>Digital infrastructure</c:v>
                  </c:pt>
                  <c:pt idx="4">
                    <c:v>Critical supply</c:v>
                  </c:pt>
                  <c:pt idx="5">
                    <c:v>Energy infrastructure</c:v>
                  </c:pt>
                  <c:pt idx="6">
                    <c:v>Air-cargo gateways</c:v>
                  </c:pt>
                  <c:pt idx="7">
                    <c:v>Other infrastructure</c:v>
                  </c:pt>
                  <c:pt idx="8">
                    <c:v>Strategic systems</c:v>
                  </c:pt>
                </c:lvl>
              </c:multiLvlStrCache>
            </c:multiLvl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77</c:v>
                </c:pt>
                <c:pt idx="1">
                  <c:v>53</c:v>
                </c:pt>
                <c:pt idx="2">
                  <c:v>49</c:v>
                </c:pt>
                <c:pt idx="3">
                  <c:v>36</c:v>
                </c:pt>
                <c:pt idx="4">
                  <c:v>32</c:v>
                </c:pt>
                <c:pt idx="5">
                  <c:v>28</c:v>
                </c:pt>
                <c:pt idx="6">
                  <c:v>28</c:v>
                </c:pt>
                <c:pt idx="7">
                  <c:v>23</c:v>
                </c:pt>
                <c:pt idx="8">
                  <c:v>8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41C26"/>
                  </a:solidFill>
                  <a:latin typeface="IBM Plex Mono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45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141C26"/>
                </a:solidFill>
                <a:latin typeface="Inter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hyperlink" Target="mailto:contact@applied-geopolitics.com" TargetMode="External"/><Relationship Id="rId2" Type="http://schemas.openxmlformats.org/officeDocument/2006/relationships/hyperlink" Target="https://www.applied-geopolitics.com" TargetMode="Externa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3C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0" y="9144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0" y="18288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0" y="27432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0" y="36576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0" y="45720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0" y="54864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0" y="64008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58368" y="2212848"/>
            <a:ext cx="182880" cy="182880"/>
          </a:xfrm>
          <a:prstGeom prst="diamond">
            <a:avLst/>
          </a:prstGeom>
          <a:solidFill>
            <a:srgbClr val="C8282C"/>
          </a:solidFill>
          <a:ln w="12700">
            <a:solidFill>
              <a:srgbClr val="C8282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58368" y="2615184"/>
            <a:ext cx="95097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400" b="1" dirty="0">
                <a:solidFill>
                  <a:srgbClr val="F4F6F8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What this rests on</a:t>
            </a:r>
            <a:endParaRPr lang="en-US" sz="4400" dirty="0"/>
          </a:p>
        </p:txBody>
      </p:sp>
      <p:sp>
        <p:nvSpPr>
          <p:cNvPr id="23" name="Text 21"/>
          <p:cNvSpPr/>
          <p:nvPr/>
        </p:nvSpPr>
        <p:spPr>
          <a:xfrm>
            <a:off x="658368" y="3986784"/>
            <a:ext cx="7863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700" dirty="0">
                <a:solidFill>
                  <a:srgbClr val="D3DB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 instrumented corridor database, three methods that chain into one another, and what they refuse to claim.</a:t>
            </a:r>
            <a:endParaRPr lang="en-US" sz="1700" dirty="0"/>
          </a:p>
        </p:txBody>
      </p:sp>
      <p:sp>
        <p:nvSpPr>
          <p:cNvPr id="24" name="Text 22"/>
          <p:cNvSpPr/>
          <p:nvPr/>
        </p:nvSpPr>
        <p:spPr>
          <a:xfrm>
            <a:off x="658368" y="59436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BFCAD3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METHOD · EN · 2026-08-21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CVI METHOD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Eight dimensions, and the question each one asks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219456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01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161288" y="2194560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Exposition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161288" y="2688336"/>
            <a:ext cx="199567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Quels flux dépendent du corridor ?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3449574" y="219456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02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3952494" y="2194560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Concentration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952494" y="2688336"/>
            <a:ext cx="199567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Existe-t-il des alternatives crédibles ?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240780" y="219456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03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743700" y="2194560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Menace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743700" y="2688336"/>
            <a:ext cx="199567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Quels acteurs/événements peuvent perturber ?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9031986" y="219456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04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9534906" y="2194560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Capacité de perturbation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9534906" y="2688336"/>
            <a:ext cx="199567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Ces acteurs ont-ils les moyens réels de perturber ?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58368" y="4087368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05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161288" y="4087368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Résilience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161288" y="4581144"/>
            <a:ext cx="199567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Combien de temps pour contourner/réparer/absorber ?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3449574" y="4087368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06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3952494" y="4087368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Coût de contournement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3952494" y="4581144"/>
            <a:ext cx="199567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Quel coût économique, logistique, assurantiel ou politique ?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6240780" y="4087368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07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6743700" y="4087368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Gouvernance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743700" y="4581144"/>
            <a:ext cx="199567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Qui peut sécuriser/coordonner/stabiliser ?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9031986" y="4087368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08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9534906" y="4087368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Incertitude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9534906" y="4581144"/>
            <a:ext cx="199567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Que ne sait-on pas, avec quel niveau de confiance ?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CVI does not compress those eight questions into a single number until the weighting is documented and published.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10 / 29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CVI METHOD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What the scale gives you, tier by tier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2194560"/>
            <a:ext cx="877824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Public and Basic — a qualitative diagnosis, low → critical: enough to place a corridor and compare it to another.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Standard — a 0–5 score per dimension: enough to see WHERE the vulnerability sits, and therefore what to act on.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Premium — an aggregate 0–100 score weighted for the client’s context. That condition is not met today: until the weighting is documented and published, the aggregate is not computed, and the engine does not serve it.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At every tier, each score carries its sources, its date, its confidence level and its uncertainties.</a:t>
            </a:r>
            <a:endParaRPr lang="en-US" sz="1500" dirty="0"/>
          </a:p>
          <a:p>
            <a:pPr marL="279400" indent="-279400">
              <a:spcAft>
                <a:spcPts val="800"/>
              </a:spcAft>
              <a:buSzPct val="100000"/>
              <a:buChar char="—"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aggregate 0–100 score without published methodological documentation.</a:t>
            </a:r>
            <a:endParaRPr lang="en-US" sz="1500" dirty="0"/>
          </a:p>
          <a:p>
            <a:pPr marL="279400" indent="-279400">
              <a:spcAft>
                <a:spcPts val="800"/>
              </a:spcAft>
              <a:buSzPct val="100000"/>
              <a:buChar char="—"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probability of disruption: we do not produce them.</a:t>
            </a:r>
            <a:endParaRPr lang="en-US" sz="1500" dirty="0"/>
          </a:p>
          <a:p>
            <a:pPr marL="279400" indent="-279400">
              <a:spcAft>
                <a:spcPts val="800"/>
              </a:spcAft>
              <a:buSzPct val="100000"/>
              <a:buChar char="—"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navigational or legal precision in map geometry.</a:t>
            </a:r>
            <a:endParaRPr lang="en-US" sz="1500" dirty="0"/>
          </a:p>
          <a:p>
            <a:pPr marL="279400" indent="-279400">
              <a:spcAft>
                <a:spcPts val="800"/>
              </a:spcAft>
              <a:buSzPct val="100000"/>
              <a:buChar char="—"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 of 2026-08-21: the 334 instructed corridors occupy all four bands (127 / 137 / 65 / 5) — six weeks earlier the base discriminated across ONE. It distinguishes better because it asserts less: the concentration dimension was withdrawn from objects with no substitution study, and 275 corridors out of 334 now carry only two dimensions.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 index that does not state its limits is not an index. It is an opinion with numbers — and the state of the base is one of those limits.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11 / 29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F3C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0" y="9144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0" y="18288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0" y="27432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0" y="36576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0" y="45720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0" y="54864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0" y="64008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58368" y="2121408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spc="30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III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58368" y="2615184"/>
            <a:ext cx="8778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000" b="1" dirty="0">
                <a:solidFill>
                  <a:srgbClr val="F4F6F8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Surface</a:t>
            </a:r>
            <a:endParaRPr lang="en-US" sz="4000" dirty="0"/>
          </a:p>
        </p:txBody>
      </p:sp>
      <p:sp>
        <p:nvSpPr>
          <p:cNvPr id="23" name="Text 21"/>
          <p:cNvSpPr/>
          <p:nvPr/>
        </p:nvSpPr>
        <p:spPr>
          <a:xfrm>
            <a:off x="658368" y="3822192"/>
            <a:ext cx="76809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D3DB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HDDE: a guided interview that works back from the declared supplier to the node that actually binds.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FCAD3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12 / 29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HDDE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658368" y="1371600"/>
            <a:ext cx="10872216" cy="3200400"/>
          </a:xfrm>
          <a:prstGeom prst="rect">
            <a:avLst/>
          </a:prstGeom>
          <a:solidFill>
            <a:srgbClr val="FCFDFE"/>
          </a:solidFill>
          <a:ln w="12700">
            <a:solidFill>
              <a:srgbClr val="D3DBE1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33856" y="1828800"/>
            <a:ext cx="155448" cy="155448"/>
          </a:xfrm>
          <a:prstGeom prst="diamond">
            <a:avLst/>
          </a:prstGeom>
          <a:solidFill>
            <a:srgbClr val="0F3C4E"/>
          </a:solidFill>
          <a:ln w="12700">
            <a:solidFill>
              <a:srgbClr val="0F3C4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33856" y="2212848"/>
            <a:ext cx="9409176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28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The supplier a company declares is almost always the wrong object of analysis.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1133856" y="3602736"/>
            <a:ext cx="9409176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5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HDDE starts from the visible actor and works back: what the dependency actually is, which flow is at stake, who can block it, and how fast a rupture reaches the client. The interview is guided because hidden dependency is never volunteered — it is inferred.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13 / 29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HDDE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The interview, in eleven moves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219456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01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161288" y="2194560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Framing the case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161288" y="2688336"/>
            <a:ext cx="199567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Scope, starting visible actor, decision question.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3449574" y="219456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02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3952494" y="2194560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Critical visible actor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952494" y="2688336"/>
            <a:ext cx="199567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declared supplier, body or point of passage.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240780" y="219456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03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743700" y="2194560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Nature of the dependency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743700" y="2688336"/>
            <a:ext cx="199567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Contractual, technical, financial, regulatory?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9031986" y="219456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04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9534906" y="2194560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Critical flow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9534906" y="2688336"/>
            <a:ext cx="199567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physical, informational or financial flow actually at stake.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58368" y="3456432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05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161288" y="3456432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Real substitution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161288" y="3950208"/>
            <a:ext cx="199567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Is there a credible alternative, at what cost, in what time?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3449574" y="3456432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06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3952494" y="3456432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Hidden dependencies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3952494" y="3950208"/>
            <a:ext cx="199567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Second-tier suppliers, jurisdictions, invisible nodes.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6240780" y="3456432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07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6743700" y="3456432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Control and disruption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743700" y="3950208"/>
            <a:ext cx="199567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Gatekeepers, regulators, insurers, disruptive actors.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9031986" y="3456432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08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9534906" y="3456432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Impact timing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9534906" y="3950208"/>
            <a:ext cx="199567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How fast a rupture propagates to the client.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658368" y="4718304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09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1161288" y="4718304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Decision thresholds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1161288" y="5212080"/>
            <a:ext cx="199567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levels at which to prepare, act or escalate.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3449574" y="4718304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10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3952494" y="4718304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 team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3952494" y="5212080"/>
            <a:ext cx="199567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Adversarial testing of the diagnosis before any conclusion.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6240780" y="4718304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11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6743700" y="4718304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Synthesis</a:t>
            </a:r>
            <a:endParaRPr lang="en-US" sz="1300" dirty="0"/>
          </a:p>
        </p:txBody>
      </p:sp>
      <p:sp>
        <p:nvSpPr>
          <p:cNvPr id="36" name="Text 34"/>
          <p:cNvSpPr/>
          <p:nvPr/>
        </p:nvSpPr>
        <p:spPr>
          <a:xfrm>
            <a:off x="6743700" y="5212080"/>
            <a:ext cx="199567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traceable diagnostic packet, source by source.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Eleven moves, not a questionnaire: each block conditions the relevance of the next, and the red team always precedes the conclusion.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14 / 29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HDDE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Nine diagnostic dimensions, scored 0–5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219456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01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161288" y="219456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Dependency on the visible actor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161288" y="2688336"/>
            <a:ext cx="29260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How far does the company depend on the declared actor?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379976" y="219456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02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882896" y="219456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Hidden dependency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882896" y="2688336"/>
            <a:ext cx="29260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What exposure runs through nodes not visible upstream?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8101584" y="219456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03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8604504" y="219456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Substitution weakness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8604504" y="2688336"/>
            <a:ext cx="29260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Is replacement credible, fast, sustainable?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58368" y="3456432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04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1161288" y="3456432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Jurisdictional exposure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161288" y="3950208"/>
            <a:ext cx="29260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Which jurisdictions can constrain or block the flow?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379976" y="3456432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05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4882896" y="3456432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Flow criticality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4882896" y="3950208"/>
            <a:ext cx="29260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Does a rupture put the business itself at stake?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8101584" y="3456432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06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8604504" y="3456432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Time pressure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8604504" y="3950208"/>
            <a:ext cx="29260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How long before the impact reaches the client?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658368" y="4718304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07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1161288" y="4718304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Gatekeeper pressure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1161288" y="5212080"/>
            <a:ext cx="29260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What control or disruption power do intermediaries hold?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4379976" y="4718304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08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4882896" y="4718304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Evidence quality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4882896" y="5212080"/>
            <a:ext cx="29260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Does the diagnosis rest on reliable, validated evidence?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8101584" y="4718304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09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8604504" y="4718304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Decision readiness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8604504" y="5212080"/>
            <a:ext cx="29260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Is the company ready to decide on this exposure?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eighth dimension scores how solid the other seven are: a diagnosis can be alarming and poorly evidenced, and that has to be visible.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15 / 29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HDDE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The evidence scale, and what it refuses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2194560"/>
            <a:ext cx="36576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3C4E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5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1115568" y="2328672"/>
            <a:ext cx="2194560" cy="128016"/>
          </a:xfrm>
          <a:prstGeom prst="rect">
            <a:avLst/>
          </a:prstGeom>
          <a:solidFill>
            <a:srgbClr val="0F3C4E"/>
          </a:solidFill>
          <a:ln w="12700">
            <a:solidFill>
              <a:srgbClr val="BFCAD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584448" y="2194560"/>
            <a:ext cx="384048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Official source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58368" y="2590800"/>
            <a:ext cx="36576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3C4E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4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1115568" y="2724912"/>
            <a:ext cx="1755648" cy="128016"/>
          </a:xfrm>
          <a:prstGeom prst="rect">
            <a:avLst/>
          </a:prstGeom>
          <a:solidFill>
            <a:srgbClr val="0F3C4E"/>
          </a:solidFill>
          <a:ln w="12700">
            <a:solidFill>
              <a:srgbClr val="BFCAD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584448" y="2590800"/>
            <a:ext cx="384048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Contract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58368" y="2987040"/>
            <a:ext cx="36576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3C4E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4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1115568" y="3121152"/>
            <a:ext cx="1755648" cy="128016"/>
          </a:xfrm>
          <a:prstGeom prst="rect">
            <a:avLst/>
          </a:prstGeom>
          <a:solidFill>
            <a:srgbClr val="0F3C4E"/>
          </a:solidFill>
          <a:ln w="12700">
            <a:solidFill>
              <a:srgbClr val="BFCAD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584448" y="2987040"/>
            <a:ext cx="384048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Logistics data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58368" y="3383280"/>
            <a:ext cx="36576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3C4E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4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1115568" y="3517392"/>
            <a:ext cx="1755648" cy="128016"/>
          </a:xfrm>
          <a:prstGeom prst="rect">
            <a:avLst/>
          </a:prstGeom>
          <a:solidFill>
            <a:srgbClr val="0F3C4E"/>
          </a:solidFill>
          <a:ln w="12700">
            <a:solidFill>
              <a:srgbClr val="BFCAD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584448" y="3383280"/>
            <a:ext cx="384048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Insurance clause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58368" y="3779520"/>
            <a:ext cx="36576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3C4E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3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1115568" y="3913632"/>
            <a:ext cx="1316736" cy="128016"/>
          </a:xfrm>
          <a:prstGeom prst="rect">
            <a:avLst/>
          </a:prstGeom>
          <a:solidFill>
            <a:srgbClr val="0F3C4E"/>
          </a:solidFill>
          <a:ln w="12700">
            <a:solidFill>
              <a:srgbClr val="BFCAD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584448" y="3779520"/>
            <a:ext cx="384048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Supplier document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58368" y="4175760"/>
            <a:ext cx="36576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3C4E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3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1115568" y="4309872"/>
            <a:ext cx="1316736" cy="128016"/>
          </a:xfrm>
          <a:prstGeom prst="rect">
            <a:avLst/>
          </a:prstGeom>
          <a:solidFill>
            <a:srgbClr val="0F3C4E"/>
          </a:solidFill>
          <a:ln w="12700">
            <a:solidFill>
              <a:srgbClr val="BFCAD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584448" y="4175760"/>
            <a:ext cx="384048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Analyst note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58368" y="4572000"/>
            <a:ext cx="36576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3C4E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2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1115568" y="4706112"/>
            <a:ext cx="877824" cy="128016"/>
          </a:xfrm>
          <a:prstGeom prst="rect">
            <a:avLst/>
          </a:prstGeom>
          <a:solidFill>
            <a:srgbClr val="0F3C4E"/>
          </a:solidFill>
          <a:ln w="12700">
            <a:solidFill>
              <a:srgbClr val="BFCAD3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584448" y="4572000"/>
            <a:ext cx="384048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Client statement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58368" y="4968240"/>
            <a:ext cx="36576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3C4E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2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1115568" y="5102352"/>
            <a:ext cx="877824" cy="128016"/>
          </a:xfrm>
          <a:prstGeom prst="rect">
            <a:avLst/>
          </a:prstGeom>
          <a:solidFill>
            <a:srgbClr val="0F3C4E"/>
          </a:solidFill>
          <a:ln w="12700">
            <a:solidFill>
              <a:srgbClr val="BFCAD3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584448" y="4968240"/>
            <a:ext cx="384048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Monitoring signal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658368" y="5364480"/>
            <a:ext cx="36576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FCAD3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1115568" y="5498592"/>
            <a:ext cx="438912" cy="128016"/>
          </a:xfrm>
          <a:prstGeom prst="rect">
            <a:avLst/>
          </a:prstGeom>
          <a:solidFill>
            <a:srgbClr val="C8282C"/>
          </a:solidFill>
          <a:ln w="12700">
            <a:solidFill>
              <a:srgbClr val="BFCAD3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584448" y="5364480"/>
            <a:ext cx="384048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strike="sngStrike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LLM suggestion — not admissible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model proposes and challenges; it attests to nothing. An LLM suggestion is never admissible as evidence, however confident it sounds.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16 / 29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HDDE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What comes out of the interview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2194560"/>
            <a:ext cx="877824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versioned diagnostic packet, carrying the hash of the method pack that produced it.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dependency and control matrix: who holds what, and through which lever.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light action layer: what is feasible now, at what cost, to what effect.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diff between two versions: what changed since the last interview, and why.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 and EN exports, plus the canonical JSON packet.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packet is dated and replayable. Six months on, you can say what was known, when, and on what evidence.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17 / 29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F3C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0" y="9144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0" y="18288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0" y="27432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0" y="36576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0" y="45720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0" y="54864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0" y="64008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58368" y="2121408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spc="30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IV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58368" y="2615184"/>
            <a:ext cx="8778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000" b="1" dirty="0">
                <a:solidFill>
                  <a:srgbClr val="F4F6F8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Arbitrate</a:t>
            </a:r>
            <a:endParaRPr lang="en-US" sz="4000" dirty="0"/>
          </a:p>
        </p:txBody>
      </p:sp>
      <p:sp>
        <p:nvSpPr>
          <p:cNvPr id="23" name="Text 21"/>
          <p:cNvSpPr/>
          <p:nvPr/>
        </p:nvSpPr>
        <p:spPr>
          <a:xfrm>
            <a:off x="658368" y="3822192"/>
            <a:ext cx="76809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D3DB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VERDICT: seven moves, seven weighted criteria, four outcomes — and a mandatory stop condition.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FCAD3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18 / 29</a:t>
            </a: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VERDICT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Seven moves, and the guardrail on each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219456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V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161288" y="2194560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Voir la situation réelle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161288" y="2688336"/>
            <a:ext cx="199567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 situation est posée sans la réponse.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3449574" y="219456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E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3952494" y="2194560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Évaluer les forces externes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952494" y="2688336"/>
            <a:ext cx="199567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Pas de PESTEL encyclopédique.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240780" y="219456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R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743700" y="2194560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Révéler position, contraintes et asymétries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743700" y="2688336"/>
            <a:ext cx="199567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Une force sans preuve devient une hypothèse.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9031986" y="219456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D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9534906" y="2194560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Définir les options décisionnelles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9534906" y="2688336"/>
            <a:ext cx="199567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Alternative minimale et opposée/non-action obligatoires.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58368" y="4087368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I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161288" y="4087368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Interroger hypothèses, preuves et biais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161288" y="4581144"/>
            <a:ext cx="199567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Preuve et contre-argument explicités.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3449574" y="4087368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C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3952494" y="4087368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Comparer par score, risques et vetos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3952494" y="4581144"/>
            <a:ext cx="199567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 score n’est pas la décision ; les vetos sont vérifiés.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6240780" y="4087368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T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6743700" y="4087368"/>
            <a:ext cx="199567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Trancher, tester ou différer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743700" y="4581144"/>
            <a:ext cx="199567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Condition d’arrêt obligatoire.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order binds: you do not compare options before defining them, and you do not define them before stating the situation without its answer.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19 / 29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F3C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0" y="9144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0" y="18288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0" y="27432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0" y="36576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0" y="45720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0" y="54864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0" y="64008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58368" y="2121408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spc="30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I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58368" y="2615184"/>
            <a:ext cx="8778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000" b="1" dirty="0">
                <a:solidFill>
                  <a:srgbClr val="F4F6F8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The substrate</a:t>
            </a:r>
            <a:endParaRPr lang="en-US" sz="4000" dirty="0"/>
          </a:p>
        </p:txBody>
      </p:sp>
      <p:sp>
        <p:nvSpPr>
          <p:cNvPr id="23" name="Text 21"/>
          <p:cNvSpPr/>
          <p:nvPr/>
        </p:nvSpPr>
        <p:spPr>
          <a:xfrm>
            <a:off x="658368" y="3822192"/>
            <a:ext cx="76809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D3DB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Before the method, the database. What we have catalogued, where it comes from, and what we derive from it.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FCAD3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02 / 29</a:t>
            </a:r>
            <a:endParaRPr lang="en-US" sz="1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VERDICT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Seven criteria, weighted out of one hundred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2194560"/>
            <a:ext cx="2834640" cy="418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Valeur stratégique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3493008" y="2366990"/>
            <a:ext cx="2377440" cy="164592"/>
          </a:xfrm>
          <a:prstGeom prst="rect">
            <a:avLst/>
          </a:prstGeom>
          <a:solidFill>
            <a:srgbClr val="0F3C4E"/>
          </a:solidFill>
          <a:ln w="12700">
            <a:solidFill>
              <a:srgbClr val="0F3C4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98464" y="2194560"/>
            <a:ext cx="457200" cy="418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3C4E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20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583680" y="2194560"/>
            <a:ext cx="4946904" cy="418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L’option améliore-t-elle réellement la situation ?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658368" y="2704011"/>
            <a:ext cx="2834640" cy="418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Adéquation au contexte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493008" y="2876441"/>
            <a:ext cx="1783080" cy="164592"/>
          </a:xfrm>
          <a:prstGeom prst="rect">
            <a:avLst/>
          </a:prstGeom>
          <a:solidFill>
            <a:srgbClr val="0F3C4E"/>
          </a:solidFill>
          <a:ln w="12700">
            <a:solidFill>
              <a:srgbClr val="0F3C4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998464" y="2704011"/>
            <a:ext cx="457200" cy="418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3C4E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15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583680" y="2704011"/>
            <a:ext cx="4946904" cy="418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Résiste-t-elle aux forces externes ?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58368" y="3213463"/>
            <a:ext cx="2834640" cy="418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Capacité réelle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3493008" y="3385893"/>
            <a:ext cx="1783080" cy="164592"/>
          </a:xfrm>
          <a:prstGeom prst="rect">
            <a:avLst/>
          </a:prstGeom>
          <a:solidFill>
            <a:srgbClr val="0F3C4E"/>
          </a:solidFill>
          <a:ln w="12700">
            <a:solidFill>
              <a:srgbClr val="0F3C4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998464" y="3213463"/>
            <a:ext cx="457200" cy="418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3C4E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15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583680" y="3213463"/>
            <a:ext cx="4946904" cy="418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Avons-nous vraiment les moyens d’exécuter ?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658368" y="3722914"/>
            <a:ext cx="2834640" cy="418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Viabilité systémique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3493008" y="3895344"/>
            <a:ext cx="1783080" cy="164592"/>
          </a:xfrm>
          <a:prstGeom prst="rect">
            <a:avLst/>
          </a:prstGeom>
          <a:solidFill>
            <a:srgbClr val="0F3C4E"/>
          </a:solidFill>
          <a:ln w="12700">
            <a:solidFill>
              <a:srgbClr val="0F3C4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98464" y="3722914"/>
            <a:ext cx="457200" cy="418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3C4E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15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583680" y="3722914"/>
            <a:ext cx="4946904" cy="418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Peut-elle fonctionner comme un système réel ?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58368" y="4232366"/>
            <a:ext cx="2834640" cy="418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Risque net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3493008" y="4404795"/>
            <a:ext cx="1783080" cy="164592"/>
          </a:xfrm>
          <a:prstGeom prst="rect">
            <a:avLst/>
          </a:prstGeom>
          <a:solidFill>
            <a:srgbClr val="0F3C4E"/>
          </a:solidFill>
          <a:ln w="12700">
            <a:solidFill>
              <a:srgbClr val="0F3C4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998464" y="4232366"/>
            <a:ext cx="457200" cy="418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3C4E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15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6583680" y="4232366"/>
            <a:ext cx="4946904" cy="418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 risque est-il acceptable au regard du gain ?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58368" y="4741817"/>
            <a:ext cx="2834640" cy="418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Niveau de preuve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3493008" y="4914247"/>
            <a:ext cx="1188720" cy="164592"/>
          </a:xfrm>
          <a:prstGeom prst="rect">
            <a:avLst/>
          </a:prstGeom>
          <a:solidFill>
            <a:srgbClr val="0F3C4E"/>
          </a:solidFill>
          <a:ln w="12700">
            <a:solidFill>
              <a:srgbClr val="0F3C4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998464" y="4741817"/>
            <a:ext cx="457200" cy="418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3C4E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10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6583680" y="4741817"/>
            <a:ext cx="4946904" cy="418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Repose-t-elle sur des preuves solides ?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658368" y="5251269"/>
            <a:ext cx="2834640" cy="418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Optionalité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3493008" y="5423698"/>
            <a:ext cx="1188720" cy="164592"/>
          </a:xfrm>
          <a:prstGeom prst="rect">
            <a:avLst/>
          </a:prstGeom>
          <a:solidFill>
            <a:srgbClr val="0F3C4E"/>
          </a:solidFill>
          <a:ln w="12700">
            <a:solidFill>
              <a:srgbClr val="0F3C4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998464" y="5251269"/>
            <a:ext cx="457200" cy="418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3C4E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10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6583680" y="5251269"/>
            <a:ext cx="4946904" cy="4180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Ouvre-t-elle plus de portes qu’elle n’en ferme ?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weighting is shown before the assessment, not tuned after it. A weight discovered at the end is a result dressed up as a method.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20 / 29</a:t>
            </a:r>
            <a:endParaRPr lang="en-US" sz="1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VERDICT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Four outcomes, and the score band that leads there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219456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≥ 80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161288" y="2194560"/>
            <a:ext cx="47868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161288" y="2688336"/>
            <a:ext cx="4786884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Commit. Evidence ≥ 4, no veto, human validation.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240780" y="2194560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60–79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743700" y="2194560"/>
            <a:ext cx="47868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TEST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743700" y="2688336"/>
            <a:ext cx="4786884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Run a falsifiable, bounded test, with its stop condition.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58368" y="4087368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40–59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1161288" y="4087368"/>
            <a:ext cx="47868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DEFER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161288" y="4581144"/>
            <a:ext cx="4786884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Evidence is missing or the context is not ready. Set the review date.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240780" y="4087368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8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0–39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6743700" y="4087368"/>
            <a:ext cx="47868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ABANDON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743700" y="4581144"/>
            <a:ext cx="4786884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option does not hold. Write it down, so it is not revived in six months.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Defer and abandon are decisions, not failures of the method. A protocol that can only output “do” is worthless.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21 / 29</a:t>
            </a:r>
            <a:endParaRPr lang="en-US" sz="1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VERDICT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What overrides the score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2194560"/>
            <a:ext cx="877824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Hard vetoes, audited separately: a high score does not survive a regulatory, financial or capacity impossibility.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Explicit, bounded adjustments, applied as reasoned penalties, never as rounding.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At least three options, including a minimal alternative and the opposite or doing nothing.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mandatory stop condition: how you will know the decision was wrong, and on what date you look.</a:t>
            </a:r>
            <a:endParaRPr lang="en-US" sz="1500" dirty="0"/>
          </a:p>
          <a:p>
            <a:pPr marL="279400" indent="-279400">
              <a:spcAft>
                <a:spcPts val="800"/>
              </a:spcAft>
              <a:buSzPct val="100000"/>
              <a:buChar char="—"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option is selected on score alone.</a:t>
            </a:r>
            <a:endParaRPr lang="en-US" sz="1500" dirty="0"/>
          </a:p>
          <a:p>
            <a:pPr marL="279400" indent="-279400">
              <a:spcAft>
                <a:spcPts val="800"/>
              </a:spcAft>
              <a:buSzPct val="100000"/>
              <a:buChar char="—"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conclusion is issued without an adversarial red-team pass.</a:t>
            </a:r>
            <a:endParaRPr lang="en-US" sz="1500" dirty="0"/>
          </a:p>
          <a:p>
            <a:pPr marL="279400" indent="-279400">
              <a:spcAft>
                <a:spcPts val="800"/>
              </a:spcAft>
              <a:buSzPct val="100000"/>
              <a:buChar char="—"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decision is taken by the model: validation is human and nominative.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22 / 29</a:t>
            </a:r>
            <a:endParaRPr lang="en-US" sz="1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VERDICT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658368" y="1371600"/>
            <a:ext cx="10872216" cy="3200400"/>
          </a:xfrm>
          <a:prstGeom prst="rect">
            <a:avLst/>
          </a:prstGeom>
          <a:solidFill>
            <a:srgbClr val="FCFDFE"/>
          </a:solidFill>
          <a:ln w="12700">
            <a:solidFill>
              <a:srgbClr val="D3DBE1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33856" y="1828800"/>
            <a:ext cx="155448" cy="155448"/>
          </a:xfrm>
          <a:prstGeom prst="diamond">
            <a:avLst/>
          </a:prstGeom>
          <a:solidFill>
            <a:srgbClr val="0F3C4E"/>
          </a:solidFill>
          <a:ln w="12700">
            <a:solidFill>
              <a:srgbClr val="0F3C4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33856" y="2212848"/>
            <a:ext cx="9409176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28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The score is not the decision. It is what the decision will have to justify itself against.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1133856" y="3602736"/>
            <a:ext cx="9409176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5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VERDICT does not produce an automatic arbitration: it produces a reasoned one, with its assumptions, its evidence, its contradictions and its review date. Responsibility stays whole, and that is the point.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23 / 29</a:t>
            </a:r>
            <a:endParaRPr lang="en-US" sz="1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F3C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0" y="9144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0" y="18288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0" y="27432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0" y="36576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0" y="45720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0" y="54864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0" y="64008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58368" y="2121408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spc="30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V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58368" y="2615184"/>
            <a:ext cx="8778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000" b="1" dirty="0">
                <a:solidFill>
                  <a:srgbClr val="F4F6F8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Walk it through</a:t>
            </a:r>
            <a:endParaRPr lang="en-US" sz="4000" dirty="0"/>
          </a:p>
        </p:txBody>
      </p:sp>
      <p:sp>
        <p:nvSpPr>
          <p:cNvPr id="23" name="Text 21"/>
          <p:cNvSpPr/>
          <p:nvPr/>
        </p:nvSpPr>
        <p:spPr>
          <a:xfrm>
            <a:off x="658368" y="3822192"/>
            <a:ext cx="76809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D3DB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method applied to Malacca, on public sources. An illustration, not a published diagnosis.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FCAD3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24 / 29</a:t>
            </a:r>
            <a:endParaRPr lang="en-US" sz="1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WALK IT THROUGH · 1/4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The corridor, and what actually moves through it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2194560"/>
            <a:ext cx="6088441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Malacca is not a route, it is a narrowing. The binding passage is the Phillips Channel, a few kilometres off Singapore — and that is where everything that follows concentrates.</a:t>
            </a:r>
            <a:endParaRPr lang="en-US" sz="1400" dirty="0"/>
          </a:p>
          <a:p>
            <a:pPr indent="0" marL="0">
              <a:lnSpc>
                <a:spcPct val="12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first task is not to estimate a risk, it is to establish what passes. Crude volume, the share bound for a single importer, transit counts, the adjacent hub’s container throughput: four institutional measures, all sourced, none derived.</a:t>
            </a:r>
            <a:endParaRPr lang="en-US" sz="1400" dirty="0"/>
          </a:p>
          <a:p>
            <a:pPr indent="0" marL="0">
              <a:lnSpc>
                <a:spcPct val="12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Without this step, everything after it would be an opinion about a geography.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7204009" y="2194560"/>
            <a:ext cx="4326575" cy="2505456"/>
          </a:xfrm>
          <a:prstGeom prst="rect">
            <a:avLst/>
          </a:prstGeom>
          <a:solidFill>
            <a:srgbClr val="FCFDFE"/>
          </a:solidFill>
          <a:ln w="12700">
            <a:solidFill>
              <a:srgbClr val="D3DBE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514905" y="2468880"/>
            <a:ext cx="3704783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4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MEASURED, SOURCED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7514905" y="2889504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Crude in transit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764724" y="2889504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23.2 Mb/d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514905" y="3310128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Share imported by China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9764724" y="3310128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48%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7514905" y="3730752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Transits (Malacca + Singapore)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9764724" y="3730752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94,301 / yr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514905" y="4151376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Hub container throughput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9764724" y="4151376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41.1 M TEU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Method illustration on public sources — this is not a published diagnosis. The corresponding Atlas entry is still in human validation. Sources: US EIA, World Oil Transit Chokepoints (H1 2025); MPA Singapore, Annual Report 2024.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25 / 29</a:t>
            </a:r>
            <a:endParaRPr lang="en-US" sz="1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WALK IT THROUGH · 2/4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Where the dependency hides — and what nobody documents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2194560"/>
            <a:ext cx="6088441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naive question is “can ships go elsewhere?”. The answer is yes: Lombok is deep and permissive, it takes vessels Malacca turns away. The constraint is therefore not draught.</a:t>
            </a:r>
            <a:endParaRPr lang="en-US" sz="1400" dirty="0"/>
          </a:p>
          <a:p>
            <a:pPr indent="0" marL="0">
              <a:lnSpc>
                <a:spcPct val="12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constraint is the fleet. A detour of 300 to 1,000 nautical miles cuts annual rotations and ties up more vessels: rerouting hits systemic absorption, not geography. The only quantified alternative, the China–Myanmar pipeline, covers roughly 2% of the strait’s throughput.</a:t>
            </a:r>
            <a:endParaRPr lang="en-US" sz="1400" dirty="0"/>
          </a:p>
          <a:p>
            <a:pPr indent="0" marL="0">
              <a:lnSpc>
                <a:spcPct val="12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And the most useful result of the analysis is an absence: no public source quantifies residual absorption capacity. We write that down.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7204009" y="2194560"/>
            <a:ext cx="4326575" cy="2926080"/>
          </a:xfrm>
          <a:prstGeom prst="rect">
            <a:avLst/>
          </a:prstGeom>
          <a:solidFill>
            <a:srgbClr val="FCFDFE"/>
          </a:solidFill>
          <a:ln w="12700">
            <a:solidFill>
              <a:srgbClr val="D3DBE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514905" y="2468880"/>
            <a:ext cx="3704783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4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SUBSTITUTION, EXAMINED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7514905" y="2889504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Lombok depth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764724" y="2889504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≈ 1,000 m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514905" y="3310128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Route extension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9764724" y="3310128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+1 to +4 days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7514905" y="3730752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China–Myanmar pipeline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9764724" y="3730752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≈ 400 kb/d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514905" y="4151376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Share of throughput covered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9764724" y="4151376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≈ 2%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7514905" y="4572000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Residual capacity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9764724" y="4572000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undocumented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Method illustration on public sources — this is not a published diagnosis. The corresponding Atlas entry is still in human validation. Sources: Reuters (2017) and Global Energy Monitor for pipeline capacity; the route extension is a model, not official data.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26 / 29</a:t>
            </a:r>
            <a:endParaRPr lang="en-US" sz="1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WALK IT THROUGH · 3/4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The threshold, and the decision it triggers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2194560"/>
            <a:ext cx="6088441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diagnosis that does not say what to watch tomorrow morning has served no purpose. Each threshold ties an observable indicator to a regime shift and to the action it implies.</a:t>
            </a:r>
            <a:endParaRPr lang="en-US" sz="1400" dirty="0"/>
          </a:p>
          <a:p>
            <a:pPr indent="0" marL="0">
              <a:lnSpc>
                <a:spcPct val="12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They are explicitly graded: backed by verified sources, partial, or hypothetical marker. A hypothetical threshold is still useful — provided it does not pass itself off as a measurement.</a:t>
            </a:r>
            <a:endParaRPr lang="en-US" sz="1400" dirty="0"/>
          </a:p>
          <a:p>
            <a:pPr indent="0" marL="0">
              <a:lnSpc>
                <a:spcPct val="12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Crossings matter less than co-occurrence: a volume drop alongside rising incidents signals a durable shift, where either signal alone stays cyclical.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7204009" y="2194560"/>
            <a:ext cx="4326575" cy="2926080"/>
          </a:xfrm>
          <a:prstGeom prst="rect">
            <a:avLst/>
          </a:prstGeom>
          <a:solidFill>
            <a:srgbClr val="FCFDFE"/>
          </a:solidFill>
          <a:ln w="12700">
            <a:solidFill>
              <a:srgbClr val="D3DBE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514905" y="2468880"/>
            <a:ext cx="3704783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4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DECISION MARKERS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7514905" y="2889504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Crude flow decline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764724" y="2889504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&gt; 15%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514905" y="3310128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Transit decline (4 wks)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9764724" y="3310128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&gt; 20%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7514905" y="3730752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Sustained SOMS incidents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9764724" y="3730752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≥ 1 / wk × 3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514905" y="4151376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Continuous physical blockage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9764724" y="4151376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&gt; 72 h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7514905" y="4572000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SOMS incidents 2025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9764724" y="4572000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108 (+74%)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Method illustration on public sources — this is not a published diagnosis. The corresponding Atlas entry is still in human validation. Source: ReCAAP ISC, Annual Report 2025. Thresholds are decision markers — an analysis, never a measurement.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27 / 29</a:t>
            </a:r>
            <a:endParaRPr lang="en-US" sz="1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WALK IT THROUGH · 4/4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The threshold is crossed. What do we do, and how will we know?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2194560"/>
            <a:ext cx="6088441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crossed threshold is not a decision, it is an entry into the protocol. The situation is stated without its answer, at least three options are defined — the main one, a minimal alternative, and doing nothing — and only then are they compared.</a:t>
            </a:r>
            <a:endParaRPr lang="en-US" sz="1400" dirty="0"/>
          </a:p>
          <a:p>
            <a:pPr indent="0" marL="0">
              <a:lnSpc>
                <a:spcPct val="12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 this case, the option “pre-position thirty days of stock on inputs transiting Malacca” comes out with partial evidence: the flows are measured, the residual absorption capacity is not. The score reflects that, deliberately — the weighting gives ten points to the level of proof.</a:t>
            </a:r>
            <a:endParaRPr lang="en-US" sz="1400" dirty="0"/>
          </a:p>
          <a:p>
            <a:pPr indent="0" marL="0">
              <a:lnSpc>
                <a:spcPct val="12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 the outcome is not to commit. It is a bounded test whose stop condition is written before it starts: what will tell us the decision was wrong, and on what date we look.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7204009" y="2194560"/>
            <a:ext cx="4326575" cy="2926080"/>
          </a:xfrm>
          <a:prstGeom prst="rect">
            <a:avLst/>
          </a:prstGeom>
          <a:solidFill>
            <a:srgbClr val="FCFDFE"/>
          </a:solidFill>
          <a:ln w="12700">
            <a:solidFill>
              <a:srgbClr val="D3DBE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514905" y="2468880"/>
            <a:ext cx="3704783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4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THE ARBITRATION, AS IT COMES OUT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7514905" y="2889504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Triggering threshold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764724" y="2889504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-15 % crude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514905" y="3310128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Options compared, incl. non-action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9764724" y="3310128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3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7514905" y="3730752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Level of proof retained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9764724" y="3730752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3 / 5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514905" y="4151376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Hard vetoes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9764724" y="4151376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none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7514905" y="4572000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Outcome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9764724" y="4572000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60–79 · TEST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Method illustration on public sources — this is not a published diagnosis. The corresponding Atlas entry is still in human validation. The score is not the decision: it is what the decision will have to justify itself against. Validation stays human and named.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28 / 29</a:t>
            </a:r>
            <a:endParaRPr lang="en-US" sz="1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F3C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0" y="9144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0" y="18288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0" y="27432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0" y="36576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0" y="45720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0" y="54864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0" y="64008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58368" y="2103120"/>
            <a:ext cx="8595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600" b="1" dirty="0">
                <a:solidFill>
                  <a:srgbClr val="F4F6F8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Going further</a:t>
            </a:r>
            <a:endParaRPr lang="en-US" sz="3600" dirty="0"/>
          </a:p>
        </p:txBody>
      </p:sp>
      <p:sp>
        <p:nvSpPr>
          <p:cNvPr id="22" name="Text 20"/>
          <p:cNvSpPr/>
          <p:nvPr/>
        </p:nvSpPr>
        <p:spPr>
          <a:xfrm>
            <a:off x="658368" y="3054096"/>
            <a:ext cx="8046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D3DB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full method, corridor by corridor, is run inside a closed six-to-eight-week Premium pilot.</a:t>
            </a:r>
            <a:endParaRPr lang="en-US" sz="1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D3DB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framing interview precedes any proposal — it exists as much to qualify the request as to decline it if it is not ours to take.</a:t>
            </a:r>
            <a:endParaRPr lang="en-US" sz="1400" dirty="0"/>
          </a:p>
        </p:txBody>
      </p:sp>
      <p:sp>
        <p:nvSpPr>
          <p:cNvPr id="23" name="Text 21">
            <a:hlinkClick r:id="rId1" tooltip=""/>
          </p:cNvPr>
          <p:cNvSpPr/>
          <p:nvPr/>
        </p:nvSpPr>
        <p:spPr>
          <a:xfrm>
            <a:off x="658368" y="4443984"/>
            <a:ext cx="5486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u="sng" dirty="0">
                <a:solidFill>
                  <a:srgbClr val="F4F6F8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contact@applied-geopolitics.com</a:t>
            </a:r>
            <a:endParaRPr lang="en-US" sz="1400" dirty="0"/>
          </a:p>
        </p:txBody>
      </p:sp>
      <p:sp>
        <p:nvSpPr>
          <p:cNvPr id="24" name="Text 22">
            <a:hlinkClick r:id="rId2" tooltip=""/>
          </p:cNvPr>
          <p:cNvSpPr/>
          <p:nvPr/>
        </p:nvSpPr>
        <p:spPr>
          <a:xfrm>
            <a:off x="658368" y="4828032"/>
            <a:ext cx="5486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u="sng" dirty="0">
                <a:solidFill>
                  <a:srgbClr val="F4F6F8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www.applied-geopolitics.com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FCAD3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29 / 29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THE SUBSTRATE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658368" y="1371600"/>
            <a:ext cx="10872216" cy="3200400"/>
          </a:xfrm>
          <a:prstGeom prst="rect">
            <a:avLst/>
          </a:prstGeom>
          <a:solidFill>
            <a:srgbClr val="FCFDFE"/>
          </a:solidFill>
          <a:ln w="12700">
            <a:solidFill>
              <a:srgbClr val="D3DBE1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33856" y="1828800"/>
            <a:ext cx="155448" cy="155448"/>
          </a:xfrm>
          <a:prstGeom prst="diamond">
            <a:avLst/>
          </a:prstGeom>
          <a:solidFill>
            <a:srgbClr val="0F3C4E"/>
          </a:solidFill>
          <a:ln w="12700">
            <a:solidFill>
              <a:srgbClr val="0F3C4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33856" y="2212848"/>
            <a:ext cx="9409176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28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We do not write notes off the back of the news. We query a corridor database that we maintain.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1133856" y="3602736"/>
            <a:ext cx="9409176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5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Every analysis starts from catalogued, sourced, versioned objects — not from research restarted for each engagement. That is what makes two corridors comparable — the same grid, applied the same way — what makes a change trackable, and what lets us answer tomorrow the question that was asked today.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03 / 29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THE SUBSTRATE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The order of magnitude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58368" y="2926080"/>
            <a:ext cx="3380232" cy="0"/>
          </a:xfrm>
          <a:prstGeom prst="line">
            <a:avLst/>
          </a:prstGeom>
          <a:noFill/>
          <a:ln w="12700">
            <a:solidFill>
              <a:srgbClr val="BFCAD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3145536"/>
            <a:ext cx="338023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5400" b="1" dirty="0">
                <a:solidFill>
                  <a:srgbClr val="0F3C4E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334</a:t>
            </a:r>
            <a:endParaRPr lang="en-US" sz="5400" dirty="0"/>
          </a:p>
        </p:txBody>
      </p:sp>
      <p:sp>
        <p:nvSpPr>
          <p:cNvPr id="6" name="Text 4"/>
          <p:cNvSpPr/>
          <p:nvPr/>
        </p:nvSpPr>
        <p:spPr>
          <a:xfrm>
            <a:off x="658368" y="4242816"/>
            <a:ext cx="3380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4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CATALOGUED OBJECTS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58368" y="4572000"/>
            <a:ext cx="338023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Straits, canals, ports, land crossings, cables, energy and digital infrastructure.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404360" y="2926080"/>
            <a:ext cx="3380232" cy="0"/>
          </a:xfrm>
          <a:prstGeom prst="line">
            <a:avLst/>
          </a:prstGeom>
          <a:noFill/>
          <a:ln w="12700">
            <a:solidFill>
              <a:srgbClr val="BFCAD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404360" y="3145536"/>
            <a:ext cx="338023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5400" b="1" dirty="0">
                <a:solidFill>
                  <a:srgbClr val="0F3C4E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330</a:t>
            </a:r>
            <a:endParaRPr lang="en-US" sz="5400" dirty="0"/>
          </a:p>
        </p:txBody>
      </p:sp>
      <p:sp>
        <p:nvSpPr>
          <p:cNvPr id="10" name="Text 8"/>
          <p:cNvSpPr/>
          <p:nvPr/>
        </p:nvSpPr>
        <p:spPr>
          <a:xfrm>
            <a:off x="4404360" y="4242816"/>
            <a:ext cx="3380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4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REGISTERED SOURCES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4404360" y="4572000"/>
            <a:ext cx="338023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Each carries its reliability level and its licence regime: use, extraction, storage.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8150352" y="2926080"/>
            <a:ext cx="3380232" cy="0"/>
          </a:xfrm>
          <a:prstGeom prst="line">
            <a:avLst/>
          </a:prstGeom>
          <a:noFill/>
          <a:ln w="12700">
            <a:solidFill>
              <a:srgbClr val="BFCAD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150352" y="3145536"/>
            <a:ext cx="338023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5400" b="1" dirty="0">
                <a:solidFill>
                  <a:srgbClr val="0F3C4E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15</a:t>
            </a:r>
            <a:endParaRPr lang="en-US" sz="5400" dirty="0"/>
          </a:p>
        </p:txBody>
      </p:sp>
      <p:sp>
        <p:nvSpPr>
          <p:cNvPr id="14" name="Text 12"/>
          <p:cNvSpPr/>
          <p:nvPr/>
        </p:nvSpPr>
        <p:spPr>
          <a:xfrm>
            <a:off x="8150352" y="4242816"/>
            <a:ext cx="3380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4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DERIVATION ENGINES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150352" y="4572000"/>
            <a:ext cx="338023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CVI, control, corroboration, resilience, network, weaponizability, event pressure, exposed trade loss…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Catalogued is not validated: promoting an object to P0 requires sourced evidence and human validation. 30 objects are there today. That figure describes the instructed corpus — the base also serves 2,239 objects, most of which have had no analytical treatment at all.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04 / 29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THE SUBSTRATE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What “corridor” actually covers</a:t>
            </a:r>
            <a:endParaRPr lang="en-US" sz="34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658368" y="2194560"/>
          <a:ext cx="10872216" cy="34747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2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corridor is not a shipping lane. Three quarters of the corpus are not straits — they are ports, land crossings, cables and energy installations.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05 / 29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THE SUBSTRATE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Provenance is a constraint, not an appendix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2194560"/>
            <a:ext cx="6088441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Every source enters the registry with its reliability level and its licence regime. A source whose licence forbids extraction is quarantined by the loader: it never enters the database, and it cannot turn up in a deliverable by accident.</a:t>
            </a:r>
            <a:endParaRPr lang="en-US" sz="1400" dirty="0"/>
          </a:p>
          <a:p>
            <a:pPr indent="0" marL="0">
              <a:lnSpc>
                <a:spcPct val="12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Canonical and derived are separated all the way down into database privileges: the analytics engines run under a role that is read-only on canonical data. An analysis cannot, structurally, rewrite the fact it started from.</a:t>
            </a:r>
            <a:endParaRPr lang="en-US" sz="1400" dirty="0"/>
          </a:p>
          <a:p>
            <a:pPr indent="0" marL="0">
              <a:lnSpc>
                <a:spcPct val="128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corpus is not frozen: every schema change is a versioned migration, and every architectural decision is written down before it is applied.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7204009" y="2194560"/>
            <a:ext cx="4326575" cy="2926080"/>
          </a:xfrm>
          <a:prstGeom prst="rect">
            <a:avLst/>
          </a:prstGeom>
          <a:solidFill>
            <a:srgbClr val="FCFDFE"/>
          </a:solidFill>
          <a:ln w="12700">
            <a:solidFill>
              <a:srgbClr val="D3DBE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514905" y="2468880"/>
            <a:ext cx="3704783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4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DISCIPLINE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7514905" y="2889504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Registered sources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764724" y="2889504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330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514905" y="3310128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Derivation engines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9764724" y="3310128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15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7514905" y="3730752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Written architectural decisions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9764724" y="3730752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126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514905" y="4151376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Versioned migrations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9764724" y="4151376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92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7514905" y="4572000"/>
            <a:ext cx="22498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Pinned read contract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9764724" y="4572000"/>
            <a:ext cx="14549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141C26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4.0.0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This is not rigour on display: it is what makes a claim refutable six months later. The read interface is itself a versioned contract, pinned on the consumer side: a break is caught at compile time, on both sides, never in production.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06 / 29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THE SUBSTRATE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What the database computes on its own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2194560"/>
            <a:ext cx="877824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Control and weaponizability: who holds a node, and how far that power can be instrumentalised.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Corroboration: how many independent sources support a claim, and which ones contradict it.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Resilience and network: what falls second if the first node gives way, and along which path.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Exposed trade loss: the order of magnitude of the flow actually at stake, not the corridor’s total volume.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Event pressure: the gap between observed activity and its own baseline.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Derived outputs are candidates: they inform judgement, they do not replace it, and they never modify the canonical record.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07 / 29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108722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60" kern="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THE SUBSTRATE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58368" y="786384"/>
            <a:ext cx="10872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3400" b="1" dirty="0">
                <a:solidFill>
                  <a:srgbClr val="141C26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What moves, and how we let it in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58368" y="2194560"/>
            <a:ext cx="877824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Per-corridor press aggregation, with media attention spike detection.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Raw GDELT feed for worldwide event coverage.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Prediction-market consensus, attached to a corridor by an LLM judge, then floored at two markets minimum.</a:t>
            </a:r>
            <a:endParaRPr lang="en-US" sz="1500" dirty="0"/>
          </a:p>
          <a:p>
            <a:pPr marL="279400" indent="-279400">
              <a:spcAft>
                <a:spcPts val="1100"/>
              </a:spcAft>
              <a:buSzPct val="100000"/>
              <a:buChar char="◊"/>
            </a:pPr>
            <a:r>
              <a:rPr lang="en-US" sz="1500" dirty="0">
                <a:solidFill>
                  <a:srgbClr val="141C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robots.txt gate on all collection: what a publisher refuses, we do not take.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58368" y="5815584"/>
            <a:ext cx="97749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000" i="1" dirty="0">
                <a:solidFill>
                  <a:srgbClr val="5C687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cardinality floor is recent and it costs: it removed the consensus block from Panama, our most visible corridor. A signal backed by a single market is not a consensus, however convenient.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6875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08 / 29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F3C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828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7432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6576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3152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2296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1440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0584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972800" y="0"/>
            <a:ext cx="0" cy="685800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0" y="9144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0" y="18288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0" y="27432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0" y="36576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0" y="45720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0" y="54864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0" y="6400800"/>
            <a:ext cx="12188952" cy="0"/>
          </a:xfrm>
          <a:prstGeom prst="line">
            <a:avLst/>
          </a:prstGeom>
          <a:noFill/>
          <a:ln w="6350">
            <a:solidFill>
              <a:srgbClr val="F4F6F8">
                <a:alpha val="22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58368" y="2121408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spc="300" kern="0" dirty="0">
                <a:solidFill>
                  <a:srgbClr val="C8282C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II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58368" y="2615184"/>
            <a:ext cx="8778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000" b="1" dirty="0">
                <a:solidFill>
                  <a:srgbClr val="F4F6F8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Measure</a:t>
            </a:r>
            <a:endParaRPr lang="en-US" sz="4000" dirty="0"/>
          </a:p>
        </p:txBody>
      </p:sp>
      <p:sp>
        <p:nvSpPr>
          <p:cNvPr id="23" name="Text 21"/>
          <p:cNvSpPr/>
          <p:nvPr/>
        </p:nvSpPr>
        <p:spPr>
          <a:xfrm>
            <a:off x="658368" y="3822192"/>
            <a:ext cx="76809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D3DBE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CVI: eight dimensions to qualify a corridor’s vulnerability, and one hard rule about scores.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10433304" y="614476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BFCAD3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09 / 29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29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</vt:vector>
  </TitlesOfParts>
  <Company>Applied Geopolitics — LucidAxis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Applied Geopolitics — Method</dc:title>
  <dc:subject>The chokepoints data substrate, the CVI method, the HDDE diagnosis and the VERDICT arbitration protocol.</dc:subject>
  <dc:creator>Applied Geopolitics</dc:creator>
  <cp:lastModifiedBy>Applied Geopolitics</cp:lastModifiedBy>
  <cp:revision>2026-08-21</cp:revision>
  <dcterms:created xsi:type="dcterms:W3CDTF">2026-08-21T00:00:00Z</dcterms:created>
  <dcterms:modified xsi:type="dcterms:W3CDTF">2026-08-21T00:00:00Z</dcterms:modified>
</cp:coreProperties>
</file>