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charts/chart1.xml" ContentType="application/vnd.openxmlformats-officedocument.drawingml.chart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</p:sldIdLst>
  <p:notesMasterIdLst>
    <p:notesMasterId r:id="rId3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notesMaster" Target="notesMasters/notesMaster1.xml"/><Relationship Id="rId32" Type="http://schemas.openxmlformats.org/officeDocument/2006/relationships/presProps" Target="presProps.xml"/><Relationship Id="rId33" Type="http://schemas.openxmlformats.org/officeDocument/2006/relationships/viewProps" Target="viewProps.xml"/><Relationship Id="rId34" Type="http://schemas.openxmlformats.org/officeDocument/2006/relationships/theme" Target="theme/theme1.xml"/><Relationship Id="rId35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objets</c:v>
                </c:pt>
              </c:strCache>
            </c:strRef>
          </c:tx>
          <c:spPr>
            <a:solidFill>
              <a:srgbClr val="0F3C4E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141C26"/>
                    </a:solidFill>
                    <a:latin typeface="IBM Plex Mono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Sheet1!$A$2:$A$10</c:f>
              <c:multiLvlStrCache>
                <c:ptCount val="9"/>
                <c:lvl>
                  <c:pt idx="0">
                    <c:v>Portes portuaires</c:v>
                  </c:pt>
                  <c:pt idx="1">
                    <c:v>Points de passage terrestres</c:v>
                  </c:pt>
                  <c:pt idx="2">
                    <c:v>Détroits et canaux</c:v>
                  </c:pt>
                  <c:pt idx="3">
                    <c:v>Infrastructure numérique</c:v>
                  </c:pt>
                  <c:pt idx="4">
                    <c:v>Approvisionnements critiques</c:v>
                  </c:pt>
                  <c:pt idx="5">
                    <c:v>Infrastructure énergétique</c:v>
                  </c:pt>
                  <c:pt idx="6">
                    <c:v>Portes aéro-cargo</c:v>
                  </c:pt>
                  <c:pt idx="7">
                    <c:v>Autres infrastructures</c:v>
                  </c:pt>
                  <c:pt idx="8">
                    <c:v>Systèmes stratégiques</c:v>
                  </c:pt>
                </c:lvl>
              </c:multiLvlStrCache>
            </c:multiLvlStrRef>
          </c:cat>
          <c:val>
            <c:numRef>
              <c:f>Sheet1!$B$2:$B$10</c:f>
              <c:numCache>
                <c:formatCode>General</c:formatCode>
                <c:ptCount val="9"/>
                <c:pt idx="0">
                  <c:v>77</c:v>
                </c:pt>
                <c:pt idx="1">
                  <c:v>53</c:v>
                </c:pt>
                <c:pt idx="2">
                  <c:v>49</c:v>
                </c:pt>
                <c:pt idx="3">
                  <c:v>36</c:v>
                </c:pt>
                <c:pt idx="4">
                  <c:v>32</c:v>
                </c:pt>
                <c:pt idx="5">
                  <c:v>28</c:v>
                </c:pt>
                <c:pt idx="6">
                  <c:v>28</c:v>
                </c:pt>
                <c:pt idx="7">
                  <c:v>23</c:v>
                </c:pt>
                <c:pt idx="8">
                  <c:v>8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100" u="none">
                  <a:solidFill>
                    <a:srgbClr val="141C26"/>
                  </a:solidFill>
                  <a:latin typeface="IBM Plex Mono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45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141C26"/>
                </a:solidFill>
                <a:latin typeface="Inter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hyperlink" Target="mailto:contact@applied-geopolitics.com" TargetMode="External"/><Relationship Id="rId2" Type="http://schemas.openxmlformats.org/officeDocument/2006/relationships/hyperlink" Target="https://www.applied-geopolitics.com" TargetMode="External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3C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144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8288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27432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36576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4864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64008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73152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82296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91440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00584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09728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0" y="9144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0" y="18288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0" y="27432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0" y="36576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0" y="45720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0" y="54864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0" y="64008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658368" y="2212848"/>
            <a:ext cx="182880" cy="182880"/>
          </a:xfrm>
          <a:prstGeom prst="diamond">
            <a:avLst/>
          </a:prstGeom>
          <a:solidFill>
            <a:srgbClr val="C8282C"/>
          </a:solidFill>
          <a:ln w="12700">
            <a:solidFill>
              <a:srgbClr val="C8282C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58368" y="2615184"/>
            <a:ext cx="95097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4400" b="1" dirty="0">
                <a:solidFill>
                  <a:srgbClr val="F4F6F8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Sur quoi cela repose</a:t>
            </a:r>
            <a:endParaRPr lang="en-US" sz="4400" dirty="0"/>
          </a:p>
        </p:txBody>
      </p:sp>
      <p:sp>
        <p:nvSpPr>
          <p:cNvPr id="23" name="Text 21"/>
          <p:cNvSpPr/>
          <p:nvPr/>
        </p:nvSpPr>
        <p:spPr>
          <a:xfrm>
            <a:off x="658368" y="3986784"/>
            <a:ext cx="78638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700" dirty="0">
                <a:solidFill>
                  <a:srgbClr val="D3DBE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Une base de données de corridors instrumentée, trois méthodes qui s’enchaînent, et ce qu’elles refusent de prétendre.</a:t>
            </a:r>
            <a:endParaRPr lang="en-US" sz="1700" dirty="0"/>
          </a:p>
        </p:txBody>
      </p:sp>
      <p:sp>
        <p:nvSpPr>
          <p:cNvPr id="24" name="Text 22"/>
          <p:cNvSpPr/>
          <p:nvPr/>
        </p:nvSpPr>
        <p:spPr>
          <a:xfrm>
            <a:off x="658368" y="5943600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160" kern="0" dirty="0">
                <a:solidFill>
                  <a:srgbClr val="BFCAD3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MÉTHODE · FR · 2026-08-21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4F6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1087221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160" kern="0" dirty="0">
                <a:solidFill>
                  <a:srgbClr val="5C687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MÉTHODE CVI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658368" y="786384"/>
            <a:ext cx="10872216" cy="12070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3400" b="1" dirty="0">
                <a:solidFill>
                  <a:srgbClr val="141C26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Huit dimensions, et la question que chacune pose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658368" y="2194560"/>
            <a:ext cx="502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80" kern="0" dirty="0">
                <a:solidFill>
                  <a:srgbClr val="C8282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01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1161288" y="2194560"/>
            <a:ext cx="199567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Exposition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1161288" y="2688336"/>
            <a:ext cx="1995678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Quels flux dépendent du corridor ?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3449574" y="2194560"/>
            <a:ext cx="502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80" kern="0" dirty="0">
                <a:solidFill>
                  <a:srgbClr val="C8282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02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3952494" y="2194560"/>
            <a:ext cx="199567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Concentration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3952494" y="2688336"/>
            <a:ext cx="1995678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Existe-t-il des alternatives crédibles ?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6240780" y="2194560"/>
            <a:ext cx="502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80" kern="0" dirty="0">
                <a:solidFill>
                  <a:srgbClr val="C8282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03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6743700" y="2194560"/>
            <a:ext cx="199567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Menace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6743700" y="2688336"/>
            <a:ext cx="1995678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Quels acteurs/événements peuvent perturber ?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9031986" y="2194560"/>
            <a:ext cx="502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80" kern="0" dirty="0">
                <a:solidFill>
                  <a:srgbClr val="C8282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04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9534906" y="2194560"/>
            <a:ext cx="199567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Capacité de perturbation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9534906" y="2688336"/>
            <a:ext cx="1995678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Ces acteurs ont-ils les moyens réels de perturber ?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658368" y="4087368"/>
            <a:ext cx="502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80" kern="0" dirty="0">
                <a:solidFill>
                  <a:srgbClr val="C8282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05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1161288" y="4087368"/>
            <a:ext cx="199567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Résilience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1161288" y="4581144"/>
            <a:ext cx="1995678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Combien de temps pour contourner/réparer/absorber ?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3449574" y="4087368"/>
            <a:ext cx="502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80" kern="0" dirty="0">
                <a:solidFill>
                  <a:srgbClr val="C8282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06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3952494" y="4087368"/>
            <a:ext cx="199567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Coût de contournement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3952494" y="4581144"/>
            <a:ext cx="1995678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Quel coût économique, logistique, assurantiel ou politique ?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6240780" y="4087368"/>
            <a:ext cx="502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80" kern="0" dirty="0">
                <a:solidFill>
                  <a:srgbClr val="C8282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07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6743700" y="4087368"/>
            <a:ext cx="199567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Gouvernance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6743700" y="4581144"/>
            <a:ext cx="1995678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Qui peut sécuriser/coordonner/stabiliser ?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9031986" y="4087368"/>
            <a:ext cx="502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80" kern="0" dirty="0">
                <a:solidFill>
                  <a:srgbClr val="C8282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08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9534906" y="4087368"/>
            <a:ext cx="199567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Incertitude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9534906" y="4581144"/>
            <a:ext cx="1995678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Que ne sait-on pas, avec quel niveau de confiance ?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658368" y="5815584"/>
            <a:ext cx="977493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indent="0" marL="0">
              <a:buNone/>
            </a:pPr>
            <a:r>
              <a:rPr lang="en-US" sz="1000" i="1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Le CVI ne compresse pas ces huit questions en un chiffre unique tant que la pondération n’est pas documentée et publiée.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10433304" y="6144768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C687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10 / 29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4F6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1087221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160" kern="0" dirty="0">
                <a:solidFill>
                  <a:srgbClr val="5C687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MÉTHODE CVI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658368" y="786384"/>
            <a:ext cx="10872216" cy="12070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3400" b="1" dirty="0">
                <a:solidFill>
                  <a:srgbClr val="141C26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Ce que l’échelle vous donne, niveau par niveau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658368" y="2194560"/>
            <a:ext cx="8778240" cy="3566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79400" indent="-279400">
              <a:spcAft>
                <a:spcPts val="1100"/>
              </a:spcAft>
              <a:buSzPct val="100000"/>
              <a:buChar char="◊"/>
            </a:pPr>
            <a:r>
              <a:rPr lang="en-US" sz="1500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Public et Basic — un diagnostic qualitatif, bas → critique : de quoi situer un corridor et le comparer à un autre.</a:t>
            </a:r>
            <a:endParaRPr lang="en-US" sz="1500" dirty="0"/>
          </a:p>
          <a:p>
            <a:pPr marL="279400" indent="-279400">
              <a:spcAft>
                <a:spcPts val="1100"/>
              </a:spcAft>
              <a:buSzPct val="100000"/>
              <a:buChar char="◊"/>
            </a:pPr>
            <a:r>
              <a:rPr lang="en-US" sz="1500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Standard — un score 0–5 par dimension : de quoi voir OÙ se loge la vulnérabilité, et donc sur quoi agir.</a:t>
            </a:r>
            <a:endParaRPr lang="en-US" sz="1500" dirty="0"/>
          </a:p>
          <a:p>
            <a:pPr marL="279400" indent="-279400">
              <a:spcAft>
                <a:spcPts val="1100"/>
              </a:spcAft>
              <a:buSzPct val="100000"/>
              <a:buChar char="◊"/>
            </a:pPr>
            <a:r>
              <a:rPr lang="en-US" sz="1500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Premium — un score agrégé 0–100 pondéré pour le contexte du client. La condition n’est pas remplie à ce jour : tant que la pondération n’est pas documentée et publiée, l’agrégat n’est pas calculé, et le moteur ne le sert pas.</a:t>
            </a:r>
            <a:endParaRPr lang="en-US" sz="1500" dirty="0"/>
          </a:p>
          <a:p>
            <a:pPr marL="279400" indent="-279400">
              <a:spcAft>
                <a:spcPts val="1100"/>
              </a:spcAft>
              <a:buSzPct val="100000"/>
              <a:buChar char="◊"/>
            </a:pPr>
            <a:r>
              <a:rPr lang="en-US" sz="1500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À tous les niveaux, chaque score affiche ses sources, sa date, son niveau de confiance et ses incertitudes.</a:t>
            </a:r>
            <a:endParaRPr lang="en-US" sz="1500" dirty="0"/>
          </a:p>
          <a:p>
            <a:pPr marL="279400" indent="-279400">
              <a:spcAft>
                <a:spcPts val="800"/>
              </a:spcAft>
              <a:buSzPct val="100000"/>
              <a:buChar char="—"/>
            </a:pPr>
            <a:r>
              <a:rPr lang="en-US" sz="12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Pas de score global 0–100 sans documentation méthodologique publiée.</a:t>
            </a:r>
            <a:endParaRPr lang="en-US" sz="1500" dirty="0"/>
          </a:p>
          <a:p>
            <a:pPr marL="279400" indent="-279400">
              <a:spcAft>
                <a:spcPts val="800"/>
              </a:spcAft>
              <a:buSzPct val="100000"/>
              <a:buChar char="—"/>
            </a:pPr>
            <a:r>
              <a:rPr lang="en-US" sz="12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Pas de probabilité de rupture : nous n’en produisons pas.</a:t>
            </a:r>
            <a:endParaRPr lang="en-US" sz="1500" dirty="0"/>
          </a:p>
          <a:p>
            <a:pPr marL="279400" indent="-279400">
              <a:spcAft>
                <a:spcPts val="800"/>
              </a:spcAft>
              <a:buSzPct val="100000"/>
              <a:buChar char="—"/>
            </a:pPr>
            <a:r>
              <a:rPr lang="en-US" sz="12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Aucune valeur navigationnelle ni juridique dans la géométrie des cartes.</a:t>
            </a:r>
            <a:endParaRPr lang="en-US" sz="1500" dirty="0"/>
          </a:p>
          <a:p>
            <a:pPr marL="279400" indent="-279400">
              <a:spcAft>
                <a:spcPts val="800"/>
              </a:spcAft>
              <a:buSzPct val="100000"/>
              <a:buChar char="—"/>
            </a:pPr>
            <a:r>
              <a:rPr lang="en-US" sz="12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Au 2026-08-21 : les 334 corridors instruits occupent les quatre bandes (127 / 137 / 65 / 5) — la base discriminait sur UNE bande six semaines plus tôt. Elle distingue mieux parce qu’elle affirme moins : la dimension concentration a été retirée des objets sans étude de substitution, et 275 corridors sur 334 ne portent plus que deux dimensions.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658368" y="5815584"/>
            <a:ext cx="977493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indent="0" marL="0">
              <a:buNone/>
            </a:pPr>
            <a:r>
              <a:rPr lang="en-US" sz="1000" i="1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Un indice qui ne dit pas ses limites n’est pas un indice, c’est une opinion chiffrée — et l’état de la base est une de ces limites.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10433304" y="6144768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C687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11 / 29</a:t>
            </a:r>
            <a:endParaRPr lang="en-US" sz="1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F3C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144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8288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27432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36576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4864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64008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73152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82296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91440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00584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09728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0" y="9144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0" y="18288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0" y="27432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0" y="36576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0" y="45720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0" y="54864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0" y="64008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58368" y="2121408"/>
            <a:ext cx="1828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spc="300" kern="0" dirty="0">
                <a:solidFill>
                  <a:srgbClr val="C8282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III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658368" y="2615184"/>
            <a:ext cx="87782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4000" b="1" dirty="0">
                <a:solidFill>
                  <a:srgbClr val="F4F6F8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Révéler</a:t>
            </a:r>
            <a:endParaRPr lang="en-US" sz="4000" dirty="0"/>
          </a:p>
        </p:txBody>
      </p:sp>
      <p:sp>
        <p:nvSpPr>
          <p:cNvPr id="23" name="Text 21"/>
          <p:cNvSpPr/>
          <p:nvPr/>
        </p:nvSpPr>
        <p:spPr>
          <a:xfrm>
            <a:off x="658368" y="3822192"/>
            <a:ext cx="76809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600" dirty="0">
                <a:solidFill>
                  <a:srgbClr val="D3DBE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HDDE : un entretien guidé qui remonte du fournisseur déclaré jusqu’au nœud qui contraint réellement.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10433304" y="6144768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BFCAD3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12 / 29</a:t>
            </a:r>
            <a:endParaRPr lang="en-US" sz="1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4F6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1087221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160" kern="0" dirty="0">
                <a:solidFill>
                  <a:srgbClr val="C8282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HDDE</a:t>
            </a:r>
            <a:endParaRPr lang="en-US" sz="1000" dirty="0"/>
          </a:p>
        </p:txBody>
      </p:sp>
      <p:sp>
        <p:nvSpPr>
          <p:cNvPr id="3" name="Shape 1"/>
          <p:cNvSpPr/>
          <p:nvPr/>
        </p:nvSpPr>
        <p:spPr>
          <a:xfrm>
            <a:off x="658368" y="1371600"/>
            <a:ext cx="10872216" cy="3200400"/>
          </a:xfrm>
          <a:prstGeom prst="rect">
            <a:avLst/>
          </a:prstGeom>
          <a:solidFill>
            <a:srgbClr val="FCFDFE"/>
          </a:solidFill>
          <a:ln w="12700">
            <a:solidFill>
              <a:srgbClr val="D3DBE1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133856" y="1828800"/>
            <a:ext cx="155448" cy="155448"/>
          </a:xfrm>
          <a:prstGeom prst="diamond">
            <a:avLst/>
          </a:prstGeom>
          <a:solidFill>
            <a:srgbClr val="0F3C4E"/>
          </a:solidFill>
          <a:ln w="12700">
            <a:solidFill>
              <a:srgbClr val="0F3C4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133856" y="2212848"/>
            <a:ext cx="9409176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2800" b="1" dirty="0">
                <a:solidFill>
                  <a:srgbClr val="141C26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Le fournisseur qu’une entreprise déclare est presque toujours le mauvais objet d’analyse.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1133856" y="3602736"/>
            <a:ext cx="9409176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5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HDDE part de l’acteur visible et remonte : quelle est la nature réelle de la dépendance, quel flux est en jeu, qui peut le bloquer, et à quelle vitesse une rupture atteint le client. L’entretien est guidé parce que la dépendance cachée ne se déclare pas spontanément — elle se déduit.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10433304" y="6144768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C687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13 / 29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4F6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1087221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160" kern="0" dirty="0">
                <a:solidFill>
                  <a:srgbClr val="5C687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HDDE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658368" y="786384"/>
            <a:ext cx="10872216" cy="12070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3400" b="1" dirty="0">
                <a:solidFill>
                  <a:srgbClr val="141C26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L’entretien, en onze temps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658368" y="2194560"/>
            <a:ext cx="502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80" kern="0" dirty="0">
                <a:solidFill>
                  <a:srgbClr val="C8282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01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1161288" y="2194560"/>
            <a:ext cx="199567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Cadrage du cas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1161288" y="2688336"/>
            <a:ext cx="1995678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Périmètre, acteur visible de départ, question de décision.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3449574" y="2194560"/>
            <a:ext cx="502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80" kern="0" dirty="0">
                <a:solidFill>
                  <a:srgbClr val="C8282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02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3952494" y="2194560"/>
            <a:ext cx="199567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Acteur critique visible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3952494" y="2688336"/>
            <a:ext cx="1995678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Le fournisseur, l’organe ou le point de passage déclaré.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6240780" y="2194560"/>
            <a:ext cx="502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80" kern="0" dirty="0">
                <a:solidFill>
                  <a:srgbClr val="C8282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03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6743700" y="2194560"/>
            <a:ext cx="199567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Nature de la dépendance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6743700" y="2688336"/>
            <a:ext cx="1995678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Contractuelle, technique, financière, réglementaire ?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9031986" y="2194560"/>
            <a:ext cx="502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80" kern="0" dirty="0">
                <a:solidFill>
                  <a:srgbClr val="C8282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04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9534906" y="2194560"/>
            <a:ext cx="199567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Flux critique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9534906" y="2688336"/>
            <a:ext cx="1995678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Le flux physique, informationnel ou financier réellement en jeu.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658368" y="3456432"/>
            <a:ext cx="502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80" kern="0" dirty="0">
                <a:solidFill>
                  <a:srgbClr val="C8282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05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1161288" y="3456432"/>
            <a:ext cx="199567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Substitution réelle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1161288" y="3950208"/>
            <a:ext cx="1995678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Une alternative crédible existe-t-elle, à quel coût, en quel délai ?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3449574" y="3456432"/>
            <a:ext cx="502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80" kern="0" dirty="0">
                <a:solidFill>
                  <a:srgbClr val="C8282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06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3952494" y="3456432"/>
            <a:ext cx="199567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Dépendances cachées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3952494" y="3950208"/>
            <a:ext cx="1995678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Fournisseurs de second rang, juridictions, nœuds invisibles.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6240780" y="3456432"/>
            <a:ext cx="502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80" kern="0" dirty="0">
                <a:solidFill>
                  <a:srgbClr val="C8282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07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6743700" y="3456432"/>
            <a:ext cx="199567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Contrôle et nuisance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6743700" y="3950208"/>
            <a:ext cx="1995678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Gatekeepers, régulateurs, assureurs, acteurs de perturbation.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9031986" y="3456432"/>
            <a:ext cx="502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80" kern="0" dirty="0">
                <a:solidFill>
                  <a:srgbClr val="C8282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08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9534906" y="3456432"/>
            <a:ext cx="199567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Temporalité d’impact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9534906" y="3950208"/>
            <a:ext cx="1995678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À quelle vitesse une rupture se propage jusqu’au client.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658368" y="4718304"/>
            <a:ext cx="502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80" kern="0" dirty="0">
                <a:solidFill>
                  <a:srgbClr val="C8282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09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1161288" y="4718304"/>
            <a:ext cx="199567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Seuils de décision</a:t>
            </a:r>
            <a:endParaRPr lang="en-US" sz="1300" dirty="0"/>
          </a:p>
        </p:txBody>
      </p:sp>
      <p:sp>
        <p:nvSpPr>
          <p:cNvPr id="30" name="Text 28"/>
          <p:cNvSpPr/>
          <p:nvPr/>
        </p:nvSpPr>
        <p:spPr>
          <a:xfrm>
            <a:off x="1161288" y="5212080"/>
            <a:ext cx="1995678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Les niveaux à partir desquels préparer, agir ou escalader.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3449574" y="4718304"/>
            <a:ext cx="502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80" kern="0" dirty="0">
                <a:solidFill>
                  <a:srgbClr val="C8282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10</a:t>
            </a:r>
            <a:endParaRPr lang="en-US" sz="1100" dirty="0"/>
          </a:p>
        </p:txBody>
      </p:sp>
      <p:sp>
        <p:nvSpPr>
          <p:cNvPr id="32" name="Text 30"/>
          <p:cNvSpPr/>
          <p:nvPr/>
        </p:nvSpPr>
        <p:spPr>
          <a:xfrm>
            <a:off x="3952494" y="4718304"/>
            <a:ext cx="199567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Red team</a:t>
            </a:r>
            <a:endParaRPr lang="en-US" sz="1300" dirty="0"/>
          </a:p>
        </p:txBody>
      </p:sp>
      <p:sp>
        <p:nvSpPr>
          <p:cNvPr id="33" name="Text 31"/>
          <p:cNvSpPr/>
          <p:nvPr/>
        </p:nvSpPr>
        <p:spPr>
          <a:xfrm>
            <a:off x="3952494" y="5212080"/>
            <a:ext cx="1995678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Mise à l’épreuve contradictoire du diagnostic avant conclusion.</a:t>
            </a:r>
            <a:endParaRPr lang="en-US" sz="1100" dirty="0"/>
          </a:p>
        </p:txBody>
      </p:sp>
      <p:sp>
        <p:nvSpPr>
          <p:cNvPr id="34" name="Text 32"/>
          <p:cNvSpPr/>
          <p:nvPr/>
        </p:nvSpPr>
        <p:spPr>
          <a:xfrm>
            <a:off x="6240780" y="4718304"/>
            <a:ext cx="502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80" kern="0" dirty="0">
                <a:solidFill>
                  <a:srgbClr val="C8282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11</a:t>
            </a:r>
            <a:endParaRPr lang="en-US" sz="1100" dirty="0"/>
          </a:p>
        </p:txBody>
      </p:sp>
      <p:sp>
        <p:nvSpPr>
          <p:cNvPr id="35" name="Text 33"/>
          <p:cNvSpPr/>
          <p:nvPr/>
        </p:nvSpPr>
        <p:spPr>
          <a:xfrm>
            <a:off x="6743700" y="4718304"/>
            <a:ext cx="199567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Synthèse</a:t>
            </a:r>
            <a:endParaRPr lang="en-US" sz="1300" dirty="0"/>
          </a:p>
        </p:txBody>
      </p:sp>
      <p:sp>
        <p:nvSpPr>
          <p:cNvPr id="36" name="Text 34"/>
          <p:cNvSpPr/>
          <p:nvPr/>
        </p:nvSpPr>
        <p:spPr>
          <a:xfrm>
            <a:off x="6743700" y="5212080"/>
            <a:ext cx="1995678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Packet de diagnostic traçable, source par source.</a:t>
            </a:r>
            <a:endParaRPr lang="en-US" sz="1100" dirty="0"/>
          </a:p>
        </p:txBody>
      </p:sp>
      <p:sp>
        <p:nvSpPr>
          <p:cNvPr id="37" name="Text 35"/>
          <p:cNvSpPr/>
          <p:nvPr/>
        </p:nvSpPr>
        <p:spPr>
          <a:xfrm>
            <a:off x="658368" y="5815584"/>
            <a:ext cx="977493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indent="0" marL="0">
              <a:buNone/>
            </a:pPr>
            <a:r>
              <a:rPr lang="en-US" sz="1000" i="1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Onze temps, pas un questionnaire : chaque bloc conditionne la pertinence du suivant, et la red team précède toujours la conclusion.</a:t>
            </a:r>
            <a:endParaRPr lang="en-US" sz="1000" dirty="0"/>
          </a:p>
        </p:txBody>
      </p:sp>
      <p:sp>
        <p:nvSpPr>
          <p:cNvPr id="38" name="Text 36"/>
          <p:cNvSpPr/>
          <p:nvPr/>
        </p:nvSpPr>
        <p:spPr>
          <a:xfrm>
            <a:off x="10433304" y="6144768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C687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14 / 29</a:t>
            </a:r>
            <a:endParaRPr lang="en-US" sz="1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4F6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1087221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160" kern="0" dirty="0">
                <a:solidFill>
                  <a:srgbClr val="5C687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HDDE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658368" y="786384"/>
            <a:ext cx="10872216" cy="12070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3400" b="1" dirty="0">
                <a:solidFill>
                  <a:srgbClr val="141C26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Neuf dimensions de diagnostic, notées 0–5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658368" y="2194560"/>
            <a:ext cx="502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80" kern="0" dirty="0">
                <a:solidFill>
                  <a:srgbClr val="C8282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01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1161288" y="2194560"/>
            <a:ext cx="2926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Dépendance à l’acteur visible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1161288" y="2688336"/>
            <a:ext cx="292608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À quel point l’entreprise dépend-elle de l’acteur déclaré ?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4379976" y="2194560"/>
            <a:ext cx="502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80" kern="0" dirty="0">
                <a:solidFill>
                  <a:srgbClr val="C8282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02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4882896" y="2194560"/>
            <a:ext cx="2926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Dépendance cachée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4882896" y="2688336"/>
            <a:ext cx="292608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Quelle exposition passe par des nœuds non visibles en amont ?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8101584" y="2194560"/>
            <a:ext cx="502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80" kern="0" dirty="0">
                <a:solidFill>
                  <a:srgbClr val="C8282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03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8604504" y="2194560"/>
            <a:ext cx="2926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Faiblesse de substitution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8604504" y="2688336"/>
            <a:ext cx="292608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Le remplacement est-il crédible, rapide, soutenable ?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658368" y="3456432"/>
            <a:ext cx="502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80" kern="0" dirty="0">
                <a:solidFill>
                  <a:srgbClr val="C8282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04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1161288" y="3456432"/>
            <a:ext cx="2926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Exposition juridictionnelle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1161288" y="3950208"/>
            <a:ext cx="292608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Quelles juridictions peuvent contraindre ou bloquer le flux ?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4379976" y="3456432"/>
            <a:ext cx="502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80" kern="0" dirty="0">
                <a:solidFill>
                  <a:srgbClr val="C8282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05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4882896" y="3456432"/>
            <a:ext cx="2926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Criticité du flux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4882896" y="3950208"/>
            <a:ext cx="292608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Une rupture met-elle en jeu l’activité elle-même ?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8101584" y="3456432"/>
            <a:ext cx="502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80" kern="0" dirty="0">
                <a:solidFill>
                  <a:srgbClr val="C8282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06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8604504" y="3456432"/>
            <a:ext cx="2926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Pression temporelle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8604504" y="3950208"/>
            <a:ext cx="292608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Combien de temps avant que l’impact atteigne le client ?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658368" y="4718304"/>
            <a:ext cx="502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80" kern="0" dirty="0">
                <a:solidFill>
                  <a:srgbClr val="C8282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07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1161288" y="4718304"/>
            <a:ext cx="2926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Pression des gatekeepers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1161288" y="5212080"/>
            <a:ext cx="292608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Quel pouvoir de contrôle ou de nuisance des intermédiaires ?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4379976" y="4718304"/>
            <a:ext cx="502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80" kern="0" dirty="0">
                <a:solidFill>
                  <a:srgbClr val="C8282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08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4882896" y="4718304"/>
            <a:ext cx="2926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Qualité de preuve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4882896" y="5212080"/>
            <a:ext cx="292608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Le diagnostic repose-t-il sur des preuves fiables et validées ?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8101584" y="4718304"/>
            <a:ext cx="502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80" kern="0" dirty="0">
                <a:solidFill>
                  <a:srgbClr val="C8282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09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8604504" y="4718304"/>
            <a:ext cx="2926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Préparation décisionnelle</a:t>
            </a:r>
            <a:endParaRPr lang="en-US" sz="1300" dirty="0"/>
          </a:p>
        </p:txBody>
      </p:sp>
      <p:sp>
        <p:nvSpPr>
          <p:cNvPr id="30" name="Text 28"/>
          <p:cNvSpPr/>
          <p:nvPr/>
        </p:nvSpPr>
        <p:spPr>
          <a:xfrm>
            <a:off x="8604504" y="5212080"/>
            <a:ext cx="292608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L’entreprise est-elle prête à décider face à cette exposition ?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658368" y="5815584"/>
            <a:ext cx="977493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indent="0" marL="0">
              <a:buNone/>
            </a:pPr>
            <a:r>
              <a:rPr lang="en-US" sz="1000" i="1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La huitième dimension note la solidité des sept autres : un diagnostic peut être alarmant et mal étayé, et il faut que cela se voie.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10433304" y="6144768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C687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15 / 29</a:t>
            </a:r>
            <a:endParaRPr lang="en-US" sz="1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4F6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1087221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160" kern="0" dirty="0">
                <a:solidFill>
                  <a:srgbClr val="5C687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HDDE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658368" y="786384"/>
            <a:ext cx="10872216" cy="12070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3400" b="1" dirty="0">
                <a:solidFill>
                  <a:srgbClr val="141C26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L’échelle de preuve, et ce qu’elle refuse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658368" y="2194560"/>
            <a:ext cx="365760" cy="3413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F3C4E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5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1115568" y="2328672"/>
            <a:ext cx="2194560" cy="128016"/>
          </a:xfrm>
          <a:prstGeom prst="rect">
            <a:avLst/>
          </a:prstGeom>
          <a:solidFill>
            <a:srgbClr val="0F3C4E"/>
          </a:solidFill>
          <a:ln w="12700">
            <a:solidFill>
              <a:srgbClr val="BFCAD3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584448" y="2194560"/>
            <a:ext cx="3840480" cy="3413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Source officielle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658368" y="2590800"/>
            <a:ext cx="365760" cy="3413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F3C4E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4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1115568" y="2724912"/>
            <a:ext cx="1755648" cy="128016"/>
          </a:xfrm>
          <a:prstGeom prst="rect">
            <a:avLst/>
          </a:prstGeom>
          <a:solidFill>
            <a:srgbClr val="0F3C4E"/>
          </a:solidFill>
          <a:ln w="12700">
            <a:solidFill>
              <a:srgbClr val="BFCAD3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584448" y="2590800"/>
            <a:ext cx="3840480" cy="3413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Contrat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658368" y="2987040"/>
            <a:ext cx="365760" cy="3413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F3C4E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4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1115568" y="3121152"/>
            <a:ext cx="1755648" cy="128016"/>
          </a:xfrm>
          <a:prstGeom prst="rect">
            <a:avLst/>
          </a:prstGeom>
          <a:solidFill>
            <a:srgbClr val="0F3C4E"/>
          </a:solidFill>
          <a:ln w="12700">
            <a:solidFill>
              <a:srgbClr val="BFCAD3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584448" y="2987040"/>
            <a:ext cx="3840480" cy="3413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Donnée logistique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658368" y="3383280"/>
            <a:ext cx="365760" cy="3413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F3C4E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4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1115568" y="3517392"/>
            <a:ext cx="1755648" cy="128016"/>
          </a:xfrm>
          <a:prstGeom prst="rect">
            <a:avLst/>
          </a:prstGeom>
          <a:solidFill>
            <a:srgbClr val="0F3C4E"/>
          </a:solidFill>
          <a:ln w="12700">
            <a:solidFill>
              <a:srgbClr val="BFCAD3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584448" y="3383280"/>
            <a:ext cx="3840480" cy="3413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Clause d’assurance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658368" y="3779520"/>
            <a:ext cx="365760" cy="3413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F3C4E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3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1115568" y="3913632"/>
            <a:ext cx="1316736" cy="128016"/>
          </a:xfrm>
          <a:prstGeom prst="rect">
            <a:avLst/>
          </a:prstGeom>
          <a:solidFill>
            <a:srgbClr val="0F3C4E"/>
          </a:solidFill>
          <a:ln w="12700">
            <a:solidFill>
              <a:srgbClr val="BFCAD3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3584448" y="3779520"/>
            <a:ext cx="3840480" cy="3413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Document fournisseur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58368" y="4175760"/>
            <a:ext cx="365760" cy="3413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F3C4E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3</a:t>
            </a:r>
            <a:endParaRPr lang="en-US" sz="1400" dirty="0"/>
          </a:p>
        </p:txBody>
      </p:sp>
      <p:sp>
        <p:nvSpPr>
          <p:cNvPr id="20" name="Shape 18"/>
          <p:cNvSpPr/>
          <p:nvPr/>
        </p:nvSpPr>
        <p:spPr>
          <a:xfrm>
            <a:off x="1115568" y="4309872"/>
            <a:ext cx="1316736" cy="128016"/>
          </a:xfrm>
          <a:prstGeom prst="rect">
            <a:avLst/>
          </a:prstGeom>
          <a:solidFill>
            <a:srgbClr val="0F3C4E"/>
          </a:solidFill>
          <a:ln w="12700">
            <a:solidFill>
              <a:srgbClr val="BFCAD3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3584448" y="4175760"/>
            <a:ext cx="3840480" cy="3413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Note analyste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658368" y="4572000"/>
            <a:ext cx="365760" cy="3413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F3C4E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2</a:t>
            </a:r>
            <a:endParaRPr lang="en-US" sz="1400" dirty="0"/>
          </a:p>
        </p:txBody>
      </p:sp>
      <p:sp>
        <p:nvSpPr>
          <p:cNvPr id="23" name="Shape 21"/>
          <p:cNvSpPr/>
          <p:nvPr/>
        </p:nvSpPr>
        <p:spPr>
          <a:xfrm>
            <a:off x="1115568" y="4706112"/>
            <a:ext cx="877824" cy="128016"/>
          </a:xfrm>
          <a:prstGeom prst="rect">
            <a:avLst/>
          </a:prstGeom>
          <a:solidFill>
            <a:srgbClr val="0F3C4E"/>
          </a:solidFill>
          <a:ln w="12700">
            <a:solidFill>
              <a:srgbClr val="BFCAD3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3584448" y="4572000"/>
            <a:ext cx="3840480" cy="3413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Déclaration client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658368" y="4968240"/>
            <a:ext cx="365760" cy="3413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F3C4E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2</a:t>
            </a:r>
            <a:endParaRPr lang="en-US" sz="1400" dirty="0"/>
          </a:p>
        </p:txBody>
      </p:sp>
      <p:sp>
        <p:nvSpPr>
          <p:cNvPr id="26" name="Shape 24"/>
          <p:cNvSpPr/>
          <p:nvPr/>
        </p:nvSpPr>
        <p:spPr>
          <a:xfrm>
            <a:off x="1115568" y="5102352"/>
            <a:ext cx="877824" cy="128016"/>
          </a:xfrm>
          <a:prstGeom prst="rect">
            <a:avLst/>
          </a:prstGeom>
          <a:solidFill>
            <a:srgbClr val="0F3C4E"/>
          </a:solidFill>
          <a:ln w="12700">
            <a:solidFill>
              <a:srgbClr val="BFCAD3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3584448" y="4968240"/>
            <a:ext cx="3840480" cy="3413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Signal de veille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658368" y="5364480"/>
            <a:ext cx="365760" cy="3413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BFCAD3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1</a:t>
            </a:r>
            <a:endParaRPr lang="en-US" sz="1400" dirty="0"/>
          </a:p>
        </p:txBody>
      </p:sp>
      <p:sp>
        <p:nvSpPr>
          <p:cNvPr id="29" name="Shape 27"/>
          <p:cNvSpPr/>
          <p:nvPr/>
        </p:nvSpPr>
        <p:spPr>
          <a:xfrm>
            <a:off x="1115568" y="5498592"/>
            <a:ext cx="438912" cy="128016"/>
          </a:xfrm>
          <a:prstGeom prst="rect">
            <a:avLst/>
          </a:prstGeom>
          <a:solidFill>
            <a:srgbClr val="C8282C"/>
          </a:solidFill>
          <a:ln w="12700">
            <a:solidFill>
              <a:srgbClr val="BFCAD3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3584448" y="5364480"/>
            <a:ext cx="3840480" cy="3413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strike="sngStrike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Suggestion LLM — non recevable</a:t>
            </a:r>
            <a:endParaRPr lang="en-US" sz="1300" dirty="0"/>
          </a:p>
        </p:txBody>
      </p:sp>
      <p:sp>
        <p:nvSpPr>
          <p:cNvPr id="31" name="Text 29"/>
          <p:cNvSpPr/>
          <p:nvPr/>
        </p:nvSpPr>
        <p:spPr>
          <a:xfrm>
            <a:off x="658368" y="5815584"/>
            <a:ext cx="977493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indent="0" marL="0">
              <a:buNone/>
            </a:pPr>
            <a:r>
              <a:rPr lang="en-US" sz="1000" i="1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Le modèle propose et conteste ; il n’atteste rien. Une suggestion LLM n’est jamais admissible comme preuve, quel que soit son aplomb.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10433304" y="6144768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C687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16 / 29</a:t>
            </a:r>
            <a:endParaRPr lang="en-US" sz="1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4F6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1087221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160" kern="0" dirty="0">
                <a:solidFill>
                  <a:srgbClr val="5C687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HDDE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658368" y="786384"/>
            <a:ext cx="10872216" cy="12070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3400" b="1" dirty="0">
                <a:solidFill>
                  <a:srgbClr val="141C26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Ce qui sort de l’entretien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658368" y="2194560"/>
            <a:ext cx="8778240" cy="3566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79400" indent="-279400">
              <a:spcAft>
                <a:spcPts val="1100"/>
              </a:spcAft>
              <a:buSzPct val="100000"/>
              <a:buChar char="◊"/>
            </a:pPr>
            <a:r>
              <a:rPr lang="en-US" sz="1500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Un packet de diagnostic versionné, avec le hash du pack méthodologique qui l’a produit.</a:t>
            </a:r>
            <a:endParaRPr lang="en-US" sz="1500" dirty="0"/>
          </a:p>
          <a:p>
            <a:pPr marL="279400" indent="-279400">
              <a:spcAft>
                <a:spcPts val="1100"/>
              </a:spcAft>
              <a:buSzPct val="100000"/>
              <a:buChar char="◊"/>
            </a:pPr>
            <a:r>
              <a:rPr lang="en-US" sz="1500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Une matrice de dépendance et de contrôle : qui tient quoi, et par quel levier.</a:t>
            </a:r>
            <a:endParaRPr lang="en-US" sz="1500" dirty="0"/>
          </a:p>
          <a:p>
            <a:pPr marL="279400" indent="-279400">
              <a:spcAft>
                <a:spcPts val="1100"/>
              </a:spcAft>
              <a:buSzPct val="100000"/>
              <a:buChar char="◊"/>
            </a:pPr>
            <a:r>
              <a:rPr lang="en-US" sz="1500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Une couche d’action légère : ce qui est faisable maintenant, à quel coût, avec quel effet.</a:t>
            </a:r>
            <a:endParaRPr lang="en-US" sz="1500" dirty="0"/>
          </a:p>
          <a:p>
            <a:pPr marL="279400" indent="-279400">
              <a:spcAft>
                <a:spcPts val="1100"/>
              </a:spcAft>
              <a:buSzPct val="100000"/>
              <a:buChar char="◊"/>
            </a:pPr>
            <a:r>
              <a:rPr lang="en-US" sz="1500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Un diff entre deux versions : ce qui a changé depuis le dernier entretien, et pourquoi.</a:t>
            </a:r>
            <a:endParaRPr lang="en-US" sz="1500" dirty="0"/>
          </a:p>
          <a:p>
            <a:pPr marL="279400" indent="-279400">
              <a:spcAft>
                <a:spcPts val="1100"/>
              </a:spcAft>
              <a:buSzPct val="100000"/>
              <a:buChar char="◊"/>
            </a:pPr>
            <a:r>
              <a:rPr lang="en-US" sz="1500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Des exports FR et EN, et le JSON canonique du packet.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658368" y="5815584"/>
            <a:ext cx="977493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indent="0" marL="0">
              <a:buNone/>
            </a:pPr>
            <a:r>
              <a:rPr lang="en-US" sz="1000" i="1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Le packet est daté et rejouable. Six mois plus tard, on peut dire ce qui était su, quand, et sur quelle preuve.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10433304" y="6144768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C687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17 / 29</a:t>
            </a:r>
            <a:endParaRPr lang="en-US" sz="1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F3C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144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8288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27432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36576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4864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64008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73152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82296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91440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00584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09728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0" y="9144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0" y="18288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0" y="27432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0" y="36576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0" y="45720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0" y="54864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0" y="64008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58368" y="2121408"/>
            <a:ext cx="1828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spc="300" kern="0" dirty="0">
                <a:solidFill>
                  <a:srgbClr val="C8282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IV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658368" y="2615184"/>
            <a:ext cx="87782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4000" b="1" dirty="0">
                <a:solidFill>
                  <a:srgbClr val="F4F6F8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Arbitrer</a:t>
            </a:r>
            <a:endParaRPr lang="en-US" sz="4000" dirty="0"/>
          </a:p>
        </p:txBody>
      </p:sp>
      <p:sp>
        <p:nvSpPr>
          <p:cNvPr id="23" name="Text 21"/>
          <p:cNvSpPr/>
          <p:nvPr/>
        </p:nvSpPr>
        <p:spPr>
          <a:xfrm>
            <a:off x="658368" y="3822192"/>
            <a:ext cx="76809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600" dirty="0">
                <a:solidFill>
                  <a:srgbClr val="D3DBE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VERDICT : sept temps, sept critères pondérés, quatre issues — et une condition d’arrêt obligatoire.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10433304" y="6144768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BFCAD3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18 / 29</a:t>
            </a:r>
            <a:endParaRPr lang="en-US" sz="1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4F6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1087221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160" kern="0" dirty="0">
                <a:solidFill>
                  <a:srgbClr val="5C687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VERDICT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658368" y="786384"/>
            <a:ext cx="10872216" cy="12070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3400" b="1" dirty="0">
                <a:solidFill>
                  <a:srgbClr val="141C26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Sept temps, et le garde-fou de chacun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658368" y="2194560"/>
            <a:ext cx="502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80" kern="0" dirty="0">
                <a:solidFill>
                  <a:srgbClr val="C8282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V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1161288" y="2194560"/>
            <a:ext cx="199567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Voir la situation réelle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1161288" y="2688336"/>
            <a:ext cx="1995678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La situation est posée sans la réponse.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3449574" y="2194560"/>
            <a:ext cx="502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80" kern="0" dirty="0">
                <a:solidFill>
                  <a:srgbClr val="C8282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E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3952494" y="2194560"/>
            <a:ext cx="199567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Évaluer les forces externes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3952494" y="2688336"/>
            <a:ext cx="1995678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Pas de PESTEL encyclopédique.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6240780" y="2194560"/>
            <a:ext cx="502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80" kern="0" dirty="0">
                <a:solidFill>
                  <a:srgbClr val="C8282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R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6743700" y="2194560"/>
            <a:ext cx="199567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Révéler position, contraintes et asymétries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6743700" y="2688336"/>
            <a:ext cx="1995678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Une force sans preuve devient une hypothèse.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9031986" y="2194560"/>
            <a:ext cx="502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80" kern="0" dirty="0">
                <a:solidFill>
                  <a:srgbClr val="C8282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D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9534906" y="2194560"/>
            <a:ext cx="199567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Définir les options décisionnelles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9534906" y="2688336"/>
            <a:ext cx="1995678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Alternative minimale et opposée/non-action obligatoires.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658368" y="4087368"/>
            <a:ext cx="502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80" kern="0" dirty="0">
                <a:solidFill>
                  <a:srgbClr val="C8282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I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1161288" y="4087368"/>
            <a:ext cx="199567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Interroger hypothèses, preuves et biais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1161288" y="4581144"/>
            <a:ext cx="1995678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Preuve et contre-argument explicités.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3449574" y="4087368"/>
            <a:ext cx="502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80" kern="0" dirty="0">
                <a:solidFill>
                  <a:srgbClr val="C8282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C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3952494" y="4087368"/>
            <a:ext cx="199567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Comparer par score, risques et vetos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3952494" y="4581144"/>
            <a:ext cx="1995678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Le score n’est pas la décision ; les vetos sont vérifiés.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6240780" y="4087368"/>
            <a:ext cx="502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80" kern="0" dirty="0">
                <a:solidFill>
                  <a:srgbClr val="C8282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T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6743700" y="4087368"/>
            <a:ext cx="199567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Trancher, tester ou différer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6743700" y="4581144"/>
            <a:ext cx="1995678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Condition d’arrêt obligatoire.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658368" y="5815584"/>
            <a:ext cx="977493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indent="0" marL="0">
              <a:buNone/>
            </a:pPr>
            <a:r>
              <a:rPr lang="en-US" sz="1000" i="1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L’ordre est contraignant : on ne compare pas des options avant de les avoir définies, et on ne les définit pas avant d’avoir posé la situation sans sa réponse.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10433304" y="6144768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C687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19 / 29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F3C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144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8288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27432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36576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4864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64008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73152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82296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91440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00584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09728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0" y="9144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0" y="18288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0" y="27432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0" y="36576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0" y="45720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0" y="54864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0" y="64008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58368" y="2121408"/>
            <a:ext cx="1828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spc="300" kern="0" dirty="0">
                <a:solidFill>
                  <a:srgbClr val="C8282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I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658368" y="2615184"/>
            <a:ext cx="87782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4000" b="1" dirty="0">
                <a:solidFill>
                  <a:srgbClr val="F4F6F8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Le socle</a:t>
            </a:r>
            <a:endParaRPr lang="en-US" sz="4000" dirty="0"/>
          </a:p>
        </p:txBody>
      </p:sp>
      <p:sp>
        <p:nvSpPr>
          <p:cNvPr id="23" name="Text 21"/>
          <p:cNvSpPr/>
          <p:nvPr/>
        </p:nvSpPr>
        <p:spPr>
          <a:xfrm>
            <a:off x="658368" y="3822192"/>
            <a:ext cx="76809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600" dirty="0">
                <a:solidFill>
                  <a:srgbClr val="D3DBE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Avant la méthode, la base. Ce que nous avons recensé, d’où cela vient, et ce que nous en dérivons.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10433304" y="6144768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BFCAD3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02 / 29</a:t>
            </a:r>
            <a:endParaRPr lang="en-US" sz="1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4F6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1087221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160" kern="0" dirty="0">
                <a:solidFill>
                  <a:srgbClr val="5C687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VERDICT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658368" y="786384"/>
            <a:ext cx="10872216" cy="12070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3400" b="1" dirty="0">
                <a:solidFill>
                  <a:srgbClr val="141C26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Sept critères pondérés sur cent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658368" y="2194560"/>
            <a:ext cx="2834640" cy="4180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Valeur stratégique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3493008" y="2366990"/>
            <a:ext cx="2377440" cy="164592"/>
          </a:xfrm>
          <a:prstGeom prst="rect">
            <a:avLst/>
          </a:prstGeom>
          <a:solidFill>
            <a:srgbClr val="0F3C4E"/>
          </a:solidFill>
          <a:ln w="12700">
            <a:solidFill>
              <a:srgbClr val="0F3C4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998464" y="2194560"/>
            <a:ext cx="457200" cy="4180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F3C4E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20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6583680" y="2194560"/>
            <a:ext cx="4946904" cy="4180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L’option améliore-t-elle réellement la situation ?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658368" y="2704011"/>
            <a:ext cx="2834640" cy="4180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Adéquation au contexte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3493008" y="2876441"/>
            <a:ext cx="1783080" cy="164592"/>
          </a:xfrm>
          <a:prstGeom prst="rect">
            <a:avLst/>
          </a:prstGeom>
          <a:solidFill>
            <a:srgbClr val="0F3C4E"/>
          </a:solidFill>
          <a:ln w="12700">
            <a:solidFill>
              <a:srgbClr val="0F3C4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998464" y="2704011"/>
            <a:ext cx="457200" cy="4180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F3C4E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15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6583680" y="2704011"/>
            <a:ext cx="4946904" cy="4180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Résiste-t-elle aux forces externes ?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658368" y="3213463"/>
            <a:ext cx="2834640" cy="4180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Capacité réelle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3493008" y="3385893"/>
            <a:ext cx="1783080" cy="164592"/>
          </a:xfrm>
          <a:prstGeom prst="rect">
            <a:avLst/>
          </a:prstGeom>
          <a:solidFill>
            <a:srgbClr val="0F3C4E"/>
          </a:solidFill>
          <a:ln w="12700">
            <a:solidFill>
              <a:srgbClr val="0F3C4E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998464" y="3213463"/>
            <a:ext cx="457200" cy="4180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F3C4E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15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6583680" y="3213463"/>
            <a:ext cx="4946904" cy="4180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Avons-nous vraiment les moyens d’exécuter ?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658368" y="3722914"/>
            <a:ext cx="2834640" cy="4180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Viabilité systémique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3493008" y="3895344"/>
            <a:ext cx="1783080" cy="164592"/>
          </a:xfrm>
          <a:prstGeom prst="rect">
            <a:avLst/>
          </a:prstGeom>
          <a:solidFill>
            <a:srgbClr val="0F3C4E"/>
          </a:solidFill>
          <a:ln w="12700">
            <a:solidFill>
              <a:srgbClr val="0F3C4E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998464" y="3722914"/>
            <a:ext cx="457200" cy="4180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F3C4E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15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6583680" y="3722914"/>
            <a:ext cx="4946904" cy="4180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Peut-elle fonctionner comme un système réel ?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658368" y="4232366"/>
            <a:ext cx="2834640" cy="4180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Risque net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3493008" y="4404795"/>
            <a:ext cx="1783080" cy="164592"/>
          </a:xfrm>
          <a:prstGeom prst="rect">
            <a:avLst/>
          </a:prstGeom>
          <a:solidFill>
            <a:srgbClr val="0F3C4E"/>
          </a:solidFill>
          <a:ln w="12700">
            <a:solidFill>
              <a:srgbClr val="0F3C4E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5998464" y="4232366"/>
            <a:ext cx="457200" cy="4180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F3C4E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15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6583680" y="4232366"/>
            <a:ext cx="4946904" cy="4180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Le risque est-il acceptable au regard du gain ?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658368" y="4741817"/>
            <a:ext cx="2834640" cy="4180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Niveau de preuve</a:t>
            </a:r>
            <a:endParaRPr lang="en-US" sz="1300" dirty="0"/>
          </a:p>
        </p:txBody>
      </p:sp>
      <p:sp>
        <p:nvSpPr>
          <p:cNvPr id="25" name="Shape 23"/>
          <p:cNvSpPr/>
          <p:nvPr/>
        </p:nvSpPr>
        <p:spPr>
          <a:xfrm>
            <a:off x="3493008" y="4914247"/>
            <a:ext cx="1188720" cy="164592"/>
          </a:xfrm>
          <a:prstGeom prst="rect">
            <a:avLst/>
          </a:prstGeom>
          <a:solidFill>
            <a:srgbClr val="0F3C4E"/>
          </a:solidFill>
          <a:ln w="12700">
            <a:solidFill>
              <a:srgbClr val="0F3C4E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998464" y="4741817"/>
            <a:ext cx="457200" cy="4180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F3C4E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10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6583680" y="4741817"/>
            <a:ext cx="4946904" cy="4180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Repose-t-elle sur des preuves solides ?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658368" y="5251269"/>
            <a:ext cx="2834640" cy="4180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Optionalité</a:t>
            </a:r>
            <a:endParaRPr lang="en-US" sz="1300" dirty="0"/>
          </a:p>
        </p:txBody>
      </p:sp>
      <p:sp>
        <p:nvSpPr>
          <p:cNvPr id="29" name="Shape 27"/>
          <p:cNvSpPr/>
          <p:nvPr/>
        </p:nvSpPr>
        <p:spPr>
          <a:xfrm>
            <a:off x="3493008" y="5423698"/>
            <a:ext cx="1188720" cy="164592"/>
          </a:xfrm>
          <a:prstGeom prst="rect">
            <a:avLst/>
          </a:prstGeom>
          <a:solidFill>
            <a:srgbClr val="0F3C4E"/>
          </a:solidFill>
          <a:ln w="12700">
            <a:solidFill>
              <a:srgbClr val="0F3C4E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5998464" y="5251269"/>
            <a:ext cx="457200" cy="4180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F3C4E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10</a:t>
            </a:r>
            <a:endParaRPr lang="en-US" sz="1200" dirty="0"/>
          </a:p>
        </p:txBody>
      </p:sp>
      <p:sp>
        <p:nvSpPr>
          <p:cNvPr id="31" name="Text 29"/>
          <p:cNvSpPr/>
          <p:nvPr/>
        </p:nvSpPr>
        <p:spPr>
          <a:xfrm>
            <a:off x="6583680" y="5251269"/>
            <a:ext cx="4946904" cy="4180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Ouvre-t-elle plus de portes qu’elle n’en ferme ?</a:t>
            </a:r>
            <a:endParaRPr lang="en-US" sz="1200" dirty="0"/>
          </a:p>
        </p:txBody>
      </p:sp>
      <p:sp>
        <p:nvSpPr>
          <p:cNvPr id="32" name="Text 30"/>
          <p:cNvSpPr/>
          <p:nvPr/>
        </p:nvSpPr>
        <p:spPr>
          <a:xfrm>
            <a:off x="658368" y="5815584"/>
            <a:ext cx="977493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indent="0" marL="0">
              <a:buNone/>
            </a:pPr>
            <a:r>
              <a:rPr lang="en-US" sz="1000" i="1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La pondération est affichée avant l’évaluation, pas ajustée après. Un poids que l’on découvre à la fin est un résultat déguisé en méthode.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10433304" y="6144768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C687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20 / 29</a:t>
            </a:r>
            <a:endParaRPr lang="en-US" sz="1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4F6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1087221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160" kern="0" dirty="0">
                <a:solidFill>
                  <a:srgbClr val="5C687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VERDICT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658368" y="786384"/>
            <a:ext cx="10872216" cy="12070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3400" b="1" dirty="0">
                <a:solidFill>
                  <a:srgbClr val="141C26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Quatre issues, et la bande de score qui y mène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658368" y="2194560"/>
            <a:ext cx="502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80" kern="0" dirty="0">
                <a:solidFill>
                  <a:srgbClr val="C8282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≥ 80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1161288" y="2194560"/>
            <a:ext cx="478688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FAIRE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1161288" y="2688336"/>
            <a:ext cx="4786884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Engager. Preuve ≥ 4, aucun veto, validation humaine.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6240780" y="2194560"/>
            <a:ext cx="502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80" kern="0" dirty="0">
                <a:solidFill>
                  <a:srgbClr val="C8282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60–79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6743700" y="2194560"/>
            <a:ext cx="478688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TESTER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6743700" y="2688336"/>
            <a:ext cx="4786884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Engager un test falsifiable, borné, avec sa condition d’arrêt.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658368" y="4087368"/>
            <a:ext cx="502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80" kern="0" dirty="0">
                <a:solidFill>
                  <a:srgbClr val="C8282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40–59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1161288" y="4087368"/>
            <a:ext cx="478688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DIFFÉRER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1161288" y="4581144"/>
            <a:ext cx="4786884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La preuve manque ou le contexte n’est pas mûr. On fixe la date de revue.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6240780" y="4087368"/>
            <a:ext cx="502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80" kern="0" dirty="0">
                <a:solidFill>
                  <a:srgbClr val="C8282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0–39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6743700" y="4087368"/>
            <a:ext cx="478688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ABANDONNER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6743700" y="4581144"/>
            <a:ext cx="4786884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L’option ne tient pas. On l’écrit, pour ne pas la reprendre dans six mois.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658368" y="5815584"/>
            <a:ext cx="977493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indent="0" marL="0">
              <a:buNone/>
            </a:pPr>
            <a:r>
              <a:rPr lang="en-US" sz="1000" i="1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Différer et abandonner sont des décisions, pas des échecs de la méthode. Un protocole qui ne peut produire que « faire » ne sert à rien.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10433304" y="6144768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C687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21 / 29</a:t>
            </a:r>
            <a:endParaRPr lang="en-US" sz="1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4F6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1087221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160" kern="0" dirty="0">
                <a:solidFill>
                  <a:srgbClr val="5C687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VERDICT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658368" y="786384"/>
            <a:ext cx="10872216" cy="12070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3400" b="1" dirty="0">
                <a:solidFill>
                  <a:srgbClr val="141C26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Ce qui écrase le score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658368" y="2194560"/>
            <a:ext cx="8778240" cy="3566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79400" indent="-279400">
              <a:spcAft>
                <a:spcPts val="1100"/>
              </a:spcAft>
              <a:buSzPct val="100000"/>
              <a:buChar char="◊"/>
            </a:pPr>
            <a:r>
              <a:rPr lang="en-US" sz="1500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Vetos durs, audités séparément : un score élevé ne survit pas à une impossibilité réglementaire, financière ou capacitaire.</a:t>
            </a:r>
            <a:endParaRPr lang="en-US" sz="1500" dirty="0"/>
          </a:p>
          <a:p>
            <a:pPr marL="279400" indent="-279400">
              <a:spcAft>
                <a:spcPts val="1100"/>
              </a:spcAft>
              <a:buSzPct val="100000"/>
              <a:buChar char="◊"/>
            </a:pPr>
            <a:r>
              <a:rPr lang="en-US" sz="1500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Ajustements explicites et bornés, appliqués comme des pénalités raisonnées, jamais comme un arrondi.</a:t>
            </a:r>
            <a:endParaRPr lang="en-US" sz="1500" dirty="0"/>
          </a:p>
          <a:p>
            <a:pPr marL="279400" indent="-279400">
              <a:spcAft>
                <a:spcPts val="1100"/>
              </a:spcAft>
              <a:buSzPct val="100000"/>
              <a:buChar char="◊"/>
            </a:pPr>
            <a:r>
              <a:rPr lang="en-US" sz="1500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Trois options minimum, dont une alternative minimale et l’opposée ou la non-action.</a:t>
            </a:r>
            <a:endParaRPr lang="en-US" sz="1500" dirty="0"/>
          </a:p>
          <a:p>
            <a:pPr marL="279400" indent="-279400">
              <a:spcAft>
                <a:spcPts val="1100"/>
              </a:spcAft>
              <a:buSzPct val="100000"/>
              <a:buChar char="◊"/>
            </a:pPr>
            <a:r>
              <a:rPr lang="en-US" sz="1500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Condition d’arrêt obligatoire : à quoi reconnaît-on que la décision était mauvaise, et à quelle date on regarde.</a:t>
            </a:r>
            <a:endParaRPr lang="en-US" sz="1500" dirty="0"/>
          </a:p>
          <a:p>
            <a:pPr marL="279400" indent="-279400">
              <a:spcAft>
                <a:spcPts val="800"/>
              </a:spcAft>
              <a:buSzPct val="100000"/>
              <a:buChar char="—"/>
            </a:pPr>
            <a:r>
              <a:rPr lang="en-US" sz="12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Aucune option n’est retenue sur le seul score.</a:t>
            </a:r>
            <a:endParaRPr lang="en-US" sz="1500" dirty="0"/>
          </a:p>
          <a:p>
            <a:pPr marL="279400" indent="-279400">
              <a:spcAft>
                <a:spcPts val="800"/>
              </a:spcAft>
              <a:buSzPct val="100000"/>
              <a:buChar char="—"/>
            </a:pPr>
            <a:r>
              <a:rPr lang="en-US" sz="12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Aucune conclusion n’est rendue sans passage en red team contradictoire.</a:t>
            </a:r>
            <a:endParaRPr lang="en-US" sz="1500" dirty="0"/>
          </a:p>
          <a:p>
            <a:pPr marL="279400" indent="-279400">
              <a:spcAft>
                <a:spcPts val="800"/>
              </a:spcAft>
              <a:buSzPct val="100000"/>
              <a:buChar char="—"/>
            </a:pPr>
            <a:r>
              <a:rPr lang="en-US" sz="12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Aucune décision n’est prise par le modèle : la validation est humaine et nominative.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10433304" y="6144768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C687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22 / 29</a:t>
            </a:r>
            <a:endParaRPr lang="en-US" sz="10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4F6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1087221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160" kern="0" dirty="0">
                <a:solidFill>
                  <a:srgbClr val="C8282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VERDICT</a:t>
            </a:r>
            <a:endParaRPr lang="en-US" sz="1000" dirty="0"/>
          </a:p>
        </p:txBody>
      </p:sp>
      <p:sp>
        <p:nvSpPr>
          <p:cNvPr id="3" name="Shape 1"/>
          <p:cNvSpPr/>
          <p:nvPr/>
        </p:nvSpPr>
        <p:spPr>
          <a:xfrm>
            <a:off x="658368" y="1371600"/>
            <a:ext cx="10872216" cy="3200400"/>
          </a:xfrm>
          <a:prstGeom prst="rect">
            <a:avLst/>
          </a:prstGeom>
          <a:solidFill>
            <a:srgbClr val="FCFDFE"/>
          </a:solidFill>
          <a:ln w="12700">
            <a:solidFill>
              <a:srgbClr val="D3DBE1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133856" y="1828800"/>
            <a:ext cx="155448" cy="155448"/>
          </a:xfrm>
          <a:prstGeom prst="diamond">
            <a:avLst/>
          </a:prstGeom>
          <a:solidFill>
            <a:srgbClr val="0F3C4E"/>
          </a:solidFill>
          <a:ln w="12700">
            <a:solidFill>
              <a:srgbClr val="0F3C4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133856" y="2212848"/>
            <a:ext cx="9409176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2800" b="1" dirty="0">
                <a:solidFill>
                  <a:srgbClr val="141C26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Le score n’est pas la décision. Il est ce sur quoi la décision devra s’expliquer.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1133856" y="3602736"/>
            <a:ext cx="9409176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5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VERDICT ne produit pas un arbitrage automatique : il produit un arbitrage argumenté, avec ses hypothèses, ses preuves, ses contradictions et sa date de revue. La responsabilité reste entière, et c’est le but.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10433304" y="6144768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C687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23 / 29</a:t>
            </a:r>
            <a:endParaRPr lang="en-US" sz="10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0F3C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144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8288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27432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36576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4864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64008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73152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82296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91440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00584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09728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0" y="9144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0" y="18288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0" y="27432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0" y="36576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0" y="45720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0" y="54864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0" y="64008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58368" y="2121408"/>
            <a:ext cx="1828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spc="300" kern="0" dirty="0">
                <a:solidFill>
                  <a:srgbClr val="C8282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V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658368" y="2615184"/>
            <a:ext cx="87782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4000" b="1" dirty="0">
                <a:solidFill>
                  <a:srgbClr val="F4F6F8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Dérouler</a:t>
            </a:r>
            <a:endParaRPr lang="en-US" sz="4000" dirty="0"/>
          </a:p>
        </p:txBody>
      </p:sp>
      <p:sp>
        <p:nvSpPr>
          <p:cNvPr id="23" name="Text 21"/>
          <p:cNvSpPr/>
          <p:nvPr/>
        </p:nvSpPr>
        <p:spPr>
          <a:xfrm>
            <a:off x="658368" y="3822192"/>
            <a:ext cx="76809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600" dirty="0">
                <a:solidFill>
                  <a:srgbClr val="D3DBE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La méthode appliquée à Malacca, sur sources publiques. Une illustration, pas un diagnostic publié.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10433304" y="6144768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BFCAD3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24 / 29</a:t>
            </a:r>
            <a:endParaRPr lang="en-US" sz="10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4F6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1087221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160" kern="0" dirty="0">
                <a:solidFill>
                  <a:srgbClr val="5C687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DÉROULER · 1/4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658368" y="786384"/>
            <a:ext cx="10872216" cy="12070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3400" b="1" dirty="0">
                <a:solidFill>
                  <a:srgbClr val="141C26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Le corridor, et ce qui y circule vraiment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658368" y="2194560"/>
            <a:ext cx="6088441" cy="3291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8000"/>
              </a:lnSpc>
              <a:spcAft>
                <a:spcPts val="1000"/>
              </a:spcAft>
              <a:buNone/>
            </a:pPr>
            <a:r>
              <a:rPr lang="en-US" sz="1400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Malacca n’est pas une route, c’est un rétrécissement. Le passage contraignant est le chenal de Phillips, quelques kilomètres devant Singapour — et c’est là que se concentre tout ce qui suit.</a:t>
            </a:r>
            <a:endParaRPr lang="en-US" sz="1400" dirty="0"/>
          </a:p>
          <a:p>
            <a:pPr indent="0" marL="0">
              <a:lnSpc>
                <a:spcPct val="128000"/>
              </a:lnSpc>
              <a:spcAft>
                <a:spcPts val="1000"/>
              </a:spcAft>
              <a:buNone/>
            </a:pPr>
            <a:r>
              <a:rPr lang="en-US" sz="1400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Le premier travail n’est pas d’estimer un risque, c’est d’établir ce qui passe. Volume de brut, part destinée à un seul importateur, nombre de transits, débit conteneurisé du hub adjacent : quatre mesures institutionnelles, toutes sourcées, aucune dérivée.</a:t>
            </a:r>
            <a:endParaRPr lang="en-US" sz="1400" dirty="0"/>
          </a:p>
          <a:p>
            <a:pPr indent="0" marL="0">
              <a:lnSpc>
                <a:spcPct val="128000"/>
              </a:lnSpc>
              <a:spcAft>
                <a:spcPts val="1000"/>
              </a:spcAft>
              <a:buNone/>
            </a:pPr>
            <a:r>
              <a:rPr lang="en-US" sz="1400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Sans cette étape, tout ce qui suit serait une opinion sur une géographie.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7204009" y="2194560"/>
            <a:ext cx="4326575" cy="2505456"/>
          </a:xfrm>
          <a:prstGeom prst="rect">
            <a:avLst/>
          </a:prstGeom>
          <a:solidFill>
            <a:srgbClr val="FCFDFE"/>
          </a:solidFill>
          <a:ln w="12700">
            <a:solidFill>
              <a:srgbClr val="D3DBE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514905" y="2468880"/>
            <a:ext cx="3704783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140" kern="0" dirty="0">
                <a:solidFill>
                  <a:srgbClr val="C8282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MESURÉ, SOURCÉ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7514905" y="2889504"/>
            <a:ext cx="2249819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Brut transitant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9764724" y="2889504"/>
            <a:ext cx="14549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141C26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23,2 Mb/j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7514905" y="3310128"/>
            <a:ext cx="2249819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Part importée par la Chine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9764724" y="3310128"/>
            <a:ext cx="14549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141C26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48 %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7514905" y="3730752"/>
            <a:ext cx="2249819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Transits (Malacca + Singapour)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9764724" y="3730752"/>
            <a:ext cx="14549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141C26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94 301 / an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7514905" y="4151376"/>
            <a:ext cx="2249819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Débit conteneurs du hub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9764724" y="4151376"/>
            <a:ext cx="14549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141C26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41,1 M EVP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658368" y="5815584"/>
            <a:ext cx="977493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indent="0" marL="0">
              <a:buNone/>
            </a:pPr>
            <a:r>
              <a:rPr lang="en-US" sz="1000" i="1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Illustration de méthode sur sources publiques — ce n’est pas un diagnostic publié. La fiche Atlas correspondante est en cours de validation humaine. Sources : US EIA, World Oil Transit Chokepoints (1ᵉʳ semestre 2025) ; MPA Singapore, Annual Report 2024.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10433304" y="6144768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C687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25 / 29</a:t>
            </a:r>
            <a:endParaRPr lang="en-US" sz="10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4F6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1087221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160" kern="0" dirty="0">
                <a:solidFill>
                  <a:srgbClr val="5C687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DÉROULER · 2/4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658368" y="786384"/>
            <a:ext cx="10872216" cy="12070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3400" b="1" dirty="0">
                <a:solidFill>
                  <a:srgbClr val="141C26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Où se cache la dépendance — et ce que personne ne documente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658368" y="2194560"/>
            <a:ext cx="6088441" cy="3291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8000"/>
              </a:lnSpc>
              <a:spcAft>
                <a:spcPts val="1000"/>
              </a:spcAft>
              <a:buNone/>
            </a:pPr>
            <a:r>
              <a:rPr lang="en-US" sz="1400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La question naïve est « peut-on passer ailleurs ? ». La réponse est oui : Lombok est profond et permissif, il accueille des navires que Malacca refuse. La contrainte n’est donc pas le tirant d’eau.</a:t>
            </a:r>
            <a:endParaRPr lang="en-US" sz="1400" dirty="0"/>
          </a:p>
          <a:p>
            <a:pPr indent="0" marL="0">
              <a:lnSpc>
                <a:spcPct val="128000"/>
              </a:lnSpc>
              <a:spcAft>
                <a:spcPts val="1000"/>
              </a:spcAft>
              <a:buNone/>
            </a:pPr>
            <a:r>
              <a:rPr lang="en-US" sz="1400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La contrainte est la flotte. Un détour de +300 à +1 000 milles réduit le nombre de rotations annuelles et immobilise davantage de navires : le report bute sur l’absorption systémique, pas sur la géographie. La seule alternative chiffrée, le pipeline Chine–Myanmar, couvre environ 2 % du débit du détroit.</a:t>
            </a:r>
            <a:endParaRPr lang="en-US" sz="1400" dirty="0"/>
          </a:p>
          <a:p>
            <a:pPr indent="0" marL="0">
              <a:lnSpc>
                <a:spcPct val="128000"/>
              </a:lnSpc>
              <a:spcAft>
                <a:spcPts val="1000"/>
              </a:spcAft>
              <a:buNone/>
            </a:pPr>
            <a:r>
              <a:rPr lang="en-US" sz="1400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Et le résultat le plus utile de l’analyse est une absence : aucune source publique ne chiffre la capacité résiduelle d’absorption. Nous l’écrivons.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7204009" y="2194560"/>
            <a:ext cx="4326575" cy="2926080"/>
          </a:xfrm>
          <a:prstGeom prst="rect">
            <a:avLst/>
          </a:prstGeom>
          <a:solidFill>
            <a:srgbClr val="FCFDFE"/>
          </a:solidFill>
          <a:ln w="12700">
            <a:solidFill>
              <a:srgbClr val="D3DBE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514905" y="2468880"/>
            <a:ext cx="3704783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140" kern="0" dirty="0">
                <a:solidFill>
                  <a:srgbClr val="C8282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LA SUBSTITUTION, EXAMINÉE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7514905" y="2889504"/>
            <a:ext cx="2249819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Profondeur de Lombok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9764724" y="2889504"/>
            <a:ext cx="14549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141C26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≈ 1 000 m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7514905" y="3310128"/>
            <a:ext cx="2249819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Allongement de route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9764724" y="3310128"/>
            <a:ext cx="14549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141C26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+1 à +4 j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7514905" y="3730752"/>
            <a:ext cx="2249819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Pipeline Chine–Myanmar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9764724" y="3730752"/>
            <a:ext cx="14549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141C26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≈ 400 kb/j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7514905" y="4151376"/>
            <a:ext cx="2249819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Part du débit couverte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9764724" y="4151376"/>
            <a:ext cx="14549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141C26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≈ 2 %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7514905" y="4572000"/>
            <a:ext cx="2249819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Capacité résiduelle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9764724" y="4572000"/>
            <a:ext cx="14549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141C26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non documentée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658368" y="5815584"/>
            <a:ext cx="977493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indent="0" marL="0">
              <a:buNone/>
            </a:pPr>
            <a:r>
              <a:rPr lang="en-US" sz="1000" i="1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Illustration de méthode sur sources publiques — ce n’est pas un diagnostic publié. La fiche Atlas correspondante est en cours de validation humaine. Sources : Reuters (2017) et Global Energy Monitor pour la capacité du pipeline ; l’allongement de route est une modélisation, pas une donnée officielle.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10433304" y="6144768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C687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26 / 29</a:t>
            </a:r>
            <a:endParaRPr lang="en-US" sz="10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F4F6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1087221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160" kern="0" dirty="0">
                <a:solidFill>
                  <a:srgbClr val="5C687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DÉROULER · 3/4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658368" y="786384"/>
            <a:ext cx="10872216" cy="12070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3400" b="1" dirty="0">
                <a:solidFill>
                  <a:srgbClr val="141C26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Le seuil, et la décision qu’il déclenche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658368" y="2194560"/>
            <a:ext cx="6088441" cy="3291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8000"/>
              </a:lnSpc>
              <a:spcAft>
                <a:spcPts val="1000"/>
              </a:spcAft>
              <a:buNone/>
            </a:pPr>
            <a:r>
              <a:rPr lang="en-US" sz="1400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Un diagnostic qui ne dit pas à quoi regarder demain matin n’a servi à rien. Chaque seuil lie un indicateur observable à une bascule de régime et à l’action qu’elle implique.</a:t>
            </a:r>
            <a:endParaRPr lang="en-US" sz="1400" dirty="0"/>
          </a:p>
          <a:p>
            <a:pPr indent="0" marL="0">
              <a:lnSpc>
                <a:spcPct val="128000"/>
              </a:lnSpc>
              <a:spcAft>
                <a:spcPts val="1000"/>
              </a:spcAft>
              <a:buNone/>
            </a:pPr>
            <a:r>
              <a:rPr lang="en-US" sz="1400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Ils sont explicitement classés : adossé à des sources vérifiées, partiel, ou repère hypothétique. Un seuil hypothétique reste utile — à condition qu’il ne se fasse pas passer pour une mesure.</a:t>
            </a:r>
            <a:endParaRPr lang="en-US" sz="1400" dirty="0"/>
          </a:p>
          <a:p>
            <a:pPr indent="0" marL="0">
              <a:lnSpc>
                <a:spcPct val="128000"/>
              </a:lnSpc>
              <a:spcAft>
                <a:spcPts val="1000"/>
              </a:spcAft>
              <a:buNone/>
            </a:pPr>
            <a:r>
              <a:rPr lang="en-US" sz="1400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Le croisement compte plus que le franchissement isolé : une chute de volume simultanée à une hausse d’incidents signale un basculement durable, là où chaque signal pris seul reste conjoncturel.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7204009" y="2194560"/>
            <a:ext cx="4326575" cy="2926080"/>
          </a:xfrm>
          <a:prstGeom prst="rect">
            <a:avLst/>
          </a:prstGeom>
          <a:solidFill>
            <a:srgbClr val="FCFDFE"/>
          </a:solidFill>
          <a:ln w="12700">
            <a:solidFill>
              <a:srgbClr val="D3DBE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514905" y="2468880"/>
            <a:ext cx="3704783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140" kern="0" dirty="0">
                <a:solidFill>
                  <a:srgbClr val="C8282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REPÈRES DE DÉCISION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7514905" y="2889504"/>
            <a:ext cx="2249819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Recul du flux de brut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9764724" y="2889504"/>
            <a:ext cx="14549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141C26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&gt; 15 %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7514905" y="3310128"/>
            <a:ext cx="2249819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Recul des transits (4 sem.)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9764724" y="3310128"/>
            <a:ext cx="14549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141C26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&gt; 20 %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7514905" y="3730752"/>
            <a:ext cx="2249819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Incidents SOMS soutenus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9764724" y="3730752"/>
            <a:ext cx="14549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141C26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≥ 1 / sem. × 3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7514905" y="4151376"/>
            <a:ext cx="2249819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Blocage physique continu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9764724" y="4151376"/>
            <a:ext cx="14549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141C26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&gt; 72 h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7514905" y="4572000"/>
            <a:ext cx="2249819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Incidents SOMS 2025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9764724" y="4572000"/>
            <a:ext cx="14549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141C26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108 (+74 %)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658368" y="5815584"/>
            <a:ext cx="977493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indent="0" marL="0">
              <a:buNone/>
            </a:pPr>
            <a:r>
              <a:rPr lang="en-US" sz="1000" i="1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Illustration de méthode sur sources publiques — ce n’est pas un diagnostic publié. La fiche Atlas correspondante est en cours de validation humaine. Source : ReCAAP ISC, Annual Report 2025. Les seuils sont des repères de décision — une analyse, jamais une mesure.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10433304" y="6144768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C687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27 / 29</a:t>
            </a:r>
            <a:endParaRPr lang="en-US" sz="10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F4F6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1087221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160" kern="0" dirty="0">
                <a:solidFill>
                  <a:srgbClr val="5C687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DÉROULER · 4/4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658368" y="786384"/>
            <a:ext cx="10872216" cy="12070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3400" b="1" dirty="0">
                <a:solidFill>
                  <a:srgbClr val="141C26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Le seuil est franchi. Que fait-on, et comment le saura-t-on ?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658368" y="2194560"/>
            <a:ext cx="6088441" cy="3291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8000"/>
              </a:lnSpc>
              <a:spcAft>
                <a:spcPts val="1000"/>
              </a:spcAft>
              <a:buNone/>
            </a:pPr>
            <a:r>
              <a:rPr lang="en-US" sz="1400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Un seuil franchi n’est pas une décision, c’est une entrée dans le protocole. On pose la situation sans sa réponse, on définit au moins trois options — la principale, une alternative minimale, et la non-action — puis seulement on compare.</a:t>
            </a:r>
            <a:endParaRPr lang="en-US" sz="1400" dirty="0"/>
          </a:p>
          <a:p>
            <a:pPr indent="0" marL="0">
              <a:lnSpc>
                <a:spcPct val="128000"/>
              </a:lnSpc>
              <a:spcAft>
                <a:spcPts val="1000"/>
              </a:spcAft>
              <a:buNone/>
            </a:pPr>
            <a:r>
              <a:rPr lang="en-US" sz="1400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Sur ce cas, l’option « pré-positionner trente jours de stock sur les intrants qui transitent par Malacca » sort avec un niveau de preuve partiel : les flux sont mesurés, la capacité résiduelle d’absorption ne l’est pas. Le score en tient compte, et c’est voulu — la pondération accorde dix points au niveau de preuve.</a:t>
            </a:r>
            <a:endParaRPr lang="en-US" sz="1400" dirty="0"/>
          </a:p>
          <a:p>
            <a:pPr indent="0" marL="0">
              <a:lnSpc>
                <a:spcPct val="128000"/>
              </a:lnSpc>
              <a:spcAft>
                <a:spcPts val="1000"/>
              </a:spcAft>
              <a:buNone/>
            </a:pPr>
            <a:r>
              <a:rPr lang="en-US" sz="1400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L’issue n’est donc pas d’engager. C’est un test borné, dont la condition d’arrêt est écrite avant de commencer : à quoi l’on reconnaîtra que la décision était mauvaise, et à quelle date on regarde.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7204009" y="2194560"/>
            <a:ext cx="4326575" cy="2926080"/>
          </a:xfrm>
          <a:prstGeom prst="rect">
            <a:avLst/>
          </a:prstGeom>
          <a:solidFill>
            <a:srgbClr val="FCFDFE"/>
          </a:solidFill>
          <a:ln w="12700">
            <a:solidFill>
              <a:srgbClr val="D3DBE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514905" y="2468880"/>
            <a:ext cx="3704783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140" kern="0" dirty="0">
                <a:solidFill>
                  <a:srgbClr val="C8282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L’ARBITRAGE, TEL QU’IL SORT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7514905" y="2889504"/>
            <a:ext cx="2249819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Seuil déclencheur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9764724" y="2889504"/>
            <a:ext cx="14549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141C26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-15 % brut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7514905" y="3310128"/>
            <a:ext cx="2249819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Options comparées, dont la non-action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9764724" y="3310128"/>
            <a:ext cx="14549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141C26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3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7514905" y="3730752"/>
            <a:ext cx="2249819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Niveau de preuve retenu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9764724" y="3730752"/>
            <a:ext cx="14549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141C26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3 / 5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7514905" y="4151376"/>
            <a:ext cx="2249819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Vetos durs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9764724" y="4151376"/>
            <a:ext cx="14549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141C26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aucun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7514905" y="4572000"/>
            <a:ext cx="2249819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Issue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9764724" y="4572000"/>
            <a:ext cx="14549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141C26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60–79 · TESTER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658368" y="5815584"/>
            <a:ext cx="977493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indent="0" marL="0">
              <a:buNone/>
            </a:pPr>
            <a:r>
              <a:rPr lang="en-US" sz="1000" i="1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Illustration de méthode sur sources publiques — ce n’est pas un diagnostic publié. La fiche Atlas correspondante est en cours de validation humaine. Le score n’est pas la décision : il est ce sur quoi la décision devra s’expliquer. La validation reste humaine et nominative.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10433304" y="6144768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C687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28 / 29</a:t>
            </a:r>
            <a:endParaRPr lang="en-US" sz="10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0F3C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144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8288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27432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36576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4864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64008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73152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82296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91440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00584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09728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0" y="9144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0" y="18288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0" y="27432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0" y="36576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0" y="45720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0" y="54864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0" y="64008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58368" y="2103120"/>
            <a:ext cx="85953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600" b="1" dirty="0">
                <a:solidFill>
                  <a:srgbClr val="F4F6F8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Aller plus loin</a:t>
            </a:r>
            <a:endParaRPr lang="en-US" sz="3600" dirty="0"/>
          </a:p>
        </p:txBody>
      </p:sp>
      <p:sp>
        <p:nvSpPr>
          <p:cNvPr id="22" name="Text 20"/>
          <p:cNvSpPr/>
          <p:nvPr/>
        </p:nvSpPr>
        <p:spPr>
          <a:xfrm>
            <a:off x="658368" y="3054096"/>
            <a:ext cx="80467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800"/>
              </a:spcAft>
              <a:buNone/>
            </a:pPr>
            <a:r>
              <a:rPr lang="en-US" sz="1400" dirty="0">
                <a:solidFill>
                  <a:srgbClr val="D3DBE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La méthode complète, corridor par corridor, s’instruit dans un pilote Premium fermé de six à huit semaines.</a:t>
            </a:r>
            <a:endParaRPr lang="en-US" sz="14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400" dirty="0">
                <a:solidFill>
                  <a:srgbClr val="D3DBE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L’entretien de cadrage précède toute proposition — il sert autant à qualifier la demande qu’à la refuser si elle ne relève pas de nous.</a:t>
            </a:r>
            <a:endParaRPr lang="en-US" sz="1400" dirty="0"/>
          </a:p>
        </p:txBody>
      </p:sp>
      <p:sp>
        <p:nvSpPr>
          <p:cNvPr id="23" name="Text 21">
            <a:hlinkClick r:id="rId1" tooltip=""/>
          </p:cNvPr>
          <p:cNvSpPr/>
          <p:nvPr/>
        </p:nvSpPr>
        <p:spPr>
          <a:xfrm>
            <a:off x="658368" y="4443984"/>
            <a:ext cx="5486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u="sng" dirty="0">
                <a:solidFill>
                  <a:srgbClr val="F4F6F8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  <a:hlinkClick r:id="rId1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contact@applied-geopolitics.com</a:t>
            </a:r>
            <a:endParaRPr lang="en-US" sz="1400" dirty="0"/>
          </a:p>
        </p:txBody>
      </p:sp>
      <p:sp>
        <p:nvSpPr>
          <p:cNvPr id="24" name="Text 22">
            <a:hlinkClick r:id="rId2" tooltip=""/>
          </p:cNvPr>
          <p:cNvSpPr/>
          <p:nvPr/>
        </p:nvSpPr>
        <p:spPr>
          <a:xfrm>
            <a:off x="658368" y="4828032"/>
            <a:ext cx="5486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u="sng" dirty="0">
                <a:solidFill>
                  <a:srgbClr val="F4F6F8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  <a:hlinkClick r:id="rId2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www.applied-geopolitics.com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10433304" y="6144768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BFCAD3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29 / 29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6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1087221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160" kern="0" dirty="0">
                <a:solidFill>
                  <a:srgbClr val="C8282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LE SOCLE</a:t>
            </a:r>
            <a:endParaRPr lang="en-US" sz="1000" dirty="0"/>
          </a:p>
        </p:txBody>
      </p:sp>
      <p:sp>
        <p:nvSpPr>
          <p:cNvPr id="3" name="Shape 1"/>
          <p:cNvSpPr/>
          <p:nvPr/>
        </p:nvSpPr>
        <p:spPr>
          <a:xfrm>
            <a:off x="658368" y="1371600"/>
            <a:ext cx="10872216" cy="3200400"/>
          </a:xfrm>
          <a:prstGeom prst="rect">
            <a:avLst/>
          </a:prstGeom>
          <a:solidFill>
            <a:srgbClr val="FCFDFE"/>
          </a:solidFill>
          <a:ln w="12700">
            <a:solidFill>
              <a:srgbClr val="D3DBE1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133856" y="1828800"/>
            <a:ext cx="155448" cy="155448"/>
          </a:xfrm>
          <a:prstGeom prst="diamond">
            <a:avLst/>
          </a:prstGeom>
          <a:solidFill>
            <a:srgbClr val="0F3C4E"/>
          </a:solidFill>
          <a:ln w="12700">
            <a:solidFill>
              <a:srgbClr val="0F3C4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133856" y="2212848"/>
            <a:ext cx="9409176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2800" b="1" dirty="0">
                <a:solidFill>
                  <a:srgbClr val="141C26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Nous ne produisons pas des notes à partir de la presse. Nous interrogeons une base de corridors que nous tenons.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1133856" y="3602736"/>
            <a:ext cx="9409176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5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Chaque analyse part d’objets recensés, sourcés et versionnés, pas d’une recherche recommencée à chaque dossier. C’est ce qui rend deux corridors comparables — la même grille, appliquée de la même façon —, ce qui permet de suivre une évolution, et de répondre le lendemain à la question posée la veille.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10433304" y="6144768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C687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03 / 29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6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1087221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160" kern="0" dirty="0">
                <a:solidFill>
                  <a:srgbClr val="5C687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LE SOCLE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658368" y="786384"/>
            <a:ext cx="10872216" cy="12070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3400" b="1" dirty="0">
                <a:solidFill>
                  <a:srgbClr val="141C26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L’ordre de grandeur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658368" y="2926080"/>
            <a:ext cx="3380232" cy="0"/>
          </a:xfrm>
          <a:prstGeom prst="line">
            <a:avLst/>
          </a:prstGeom>
          <a:noFill/>
          <a:ln w="12700">
            <a:solidFill>
              <a:srgbClr val="BFCAD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8368" y="3145536"/>
            <a:ext cx="3380232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5400" b="1" dirty="0">
                <a:solidFill>
                  <a:srgbClr val="0F3C4E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334</a:t>
            </a:r>
            <a:endParaRPr lang="en-US" sz="5400" dirty="0"/>
          </a:p>
        </p:txBody>
      </p:sp>
      <p:sp>
        <p:nvSpPr>
          <p:cNvPr id="6" name="Text 4"/>
          <p:cNvSpPr/>
          <p:nvPr/>
        </p:nvSpPr>
        <p:spPr>
          <a:xfrm>
            <a:off x="658368" y="4242816"/>
            <a:ext cx="33802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140" kern="0" dirty="0">
                <a:solidFill>
                  <a:srgbClr val="C8282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OBJETS RECENSÉS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658368" y="4572000"/>
            <a:ext cx="338023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Détroits, canaux, ports, points de passage terrestres, câbles, infrastructures énergétiques et numériques.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4404360" y="2926080"/>
            <a:ext cx="3380232" cy="0"/>
          </a:xfrm>
          <a:prstGeom prst="line">
            <a:avLst/>
          </a:prstGeom>
          <a:noFill/>
          <a:ln w="12700">
            <a:solidFill>
              <a:srgbClr val="BFCAD3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404360" y="3145536"/>
            <a:ext cx="3380232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5400" b="1" dirty="0">
                <a:solidFill>
                  <a:srgbClr val="0F3C4E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330</a:t>
            </a:r>
            <a:endParaRPr lang="en-US" sz="5400" dirty="0"/>
          </a:p>
        </p:txBody>
      </p:sp>
      <p:sp>
        <p:nvSpPr>
          <p:cNvPr id="10" name="Text 8"/>
          <p:cNvSpPr/>
          <p:nvPr/>
        </p:nvSpPr>
        <p:spPr>
          <a:xfrm>
            <a:off x="4404360" y="4242816"/>
            <a:ext cx="33802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140" kern="0" dirty="0">
                <a:solidFill>
                  <a:srgbClr val="C8282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SOURCES AU REGISTRE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4404360" y="4572000"/>
            <a:ext cx="338023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Chacune porte son niveau de fiabilité et son régime de licence : usage, extraction, stockage.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8150352" y="2926080"/>
            <a:ext cx="3380232" cy="0"/>
          </a:xfrm>
          <a:prstGeom prst="line">
            <a:avLst/>
          </a:prstGeom>
          <a:noFill/>
          <a:ln w="12700">
            <a:solidFill>
              <a:srgbClr val="BFCAD3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8150352" y="3145536"/>
            <a:ext cx="3380232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5400" b="1" dirty="0">
                <a:solidFill>
                  <a:srgbClr val="0F3C4E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15</a:t>
            </a:r>
            <a:endParaRPr lang="en-US" sz="5400" dirty="0"/>
          </a:p>
        </p:txBody>
      </p:sp>
      <p:sp>
        <p:nvSpPr>
          <p:cNvPr id="14" name="Text 12"/>
          <p:cNvSpPr/>
          <p:nvPr/>
        </p:nvSpPr>
        <p:spPr>
          <a:xfrm>
            <a:off x="8150352" y="4242816"/>
            <a:ext cx="33802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140" kern="0" dirty="0">
                <a:solidFill>
                  <a:srgbClr val="C8282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MOTEURS DÉRIVÉS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8150352" y="4572000"/>
            <a:ext cx="338023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CVI, contrôle, corroboration, résilience, réseau, arme-abilité, pression événementielle, perte commerciale exposée…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658368" y="5815584"/>
            <a:ext cx="977493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indent="0" marL="0">
              <a:buNone/>
            </a:pPr>
            <a:r>
              <a:rPr lang="en-US" sz="1000" i="1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Recensé n’est pas validé : la promotion d’un objet en priorité P0 exige des preuves sourcées et une validation humaine. 30 objets y sont aujourd’hui. Ce chiffre est celui du corpus instruit — la base sert par ailleurs 2 239 objets, dont l’essentiel n’a reçu aucun traitement analytique.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10433304" y="6144768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C687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04 / 29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6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1087221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160" kern="0" dirty="0">
                <a:solidFill>
                  <a:srgbClr val="5C687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LE SOCLE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658368" y="786384"/>
            <a:ext cx="10872216" cy="12070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3400" b="1" dirty="0">
                <a:solidFill>
                  <a:srgbClr val="141C26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Ce que « corridor » recouvre réellement</a:t>
            </a:r>
            <a:endParaRPr lang="en-US" sz="34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658368" y="2194560"/>
          <a:ext cx="10872216" cy="347472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Text 2"/>
          <p:cNvSpPr/>
          <p:nvPr/>
        </p:nvSpPr>
        <p:spPr>
          <a:xfrm>
            <a:off x="658368" y="5815584"/>
            <a:ext cx="977493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indent="0" marL="0">
              <a:buNone/>
            </a:pPr>
            <a:r>
              <a:rPr lang="en-US" sz="1000" i="1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Un corridor n’est pas une route maritime. Les trois quarts du corpus ne sont pas des détroits — ce sont des ports, des passages terrestres, des câbles et des installations énergétiques.</a:t>
            </a:r>
            <a:endParaRPr lang="en-US" sz="1000" dirty="0"/>
          </a:p>
        </p:txBody>
      </p:sp>
      <p:sp>
        <p:nvSpPr>
          <p:cNvPr id="6" name="Text 3"/>
          <p:cNvSpPr/>
          <p:nvPr/>
        </p:nvSpPr>
        <p:spPr>
          <a:xfrm>
            <a:off x="10433304" y="6144768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C687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05 / 29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6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1087221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160" kern="0" dirty="0">
                <a:solidFill>
                  <a:srgbClr val="5C687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LE SOCLE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658368" y="786384"/>
            <a:ext cx="10872216" cy="12070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3400" b="1" dirty="0">
                <a:solidFill>
                  <a:srgbClr val="141C26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La provenance est une contrainte, pas une annexe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658368" y="2194560"/>
            <a:ext cx="6088441" cy="3291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8000"/>
              </a:lnSpc>
              <a:spcAft>
                <a:spcPts val="1000"/>
              </a:spcAft>
              <a:buNone/>
            </a:pPr>
            <a:r>
              <a:rPr lang="en-US" sz="1400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Chaque source entre au registre avec son niveau de fiabilité et son régime de licence. Une source dont la licence interdit l’extraction est mise en quarantaine par le chargeur : elle n’entre pas dans la base, elle ne se retrouve pas dans un livrable par inadvertance.</a:t>
            </a:r>
            <a:endParaRPr lang="en-US" sz="1400" dirty="0"/>
          </a:p>
          <a:p>
            <a:pPr indent="0" marL="0">
              <a:lnSpc>
                <a:spcPct val="128000"/>
              </a:lnSpc>
              <a:spcAft>
                <a:spcPts val="1000"/>
              </a:spcAft>
              <a:buNone/>
            </a:pPr>
            <a:r>
              <a:rPr lang="en-US" sz="1400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Le canonique et le dérivé sont séparés jusque dans les droits de la base : les moteurs analytiques tournent sous un rôle en lecture seule sur les données canoniques. Une analyse ne peut pas, structurellement, réécrire le fait dont elle part.</a:t>
            </a:r>
            <a:endParaRPr lang="en-US" sz="1400" dirty="0"/>
          </a:p>
          <a:p>
            <a:pPr indent="0" marL="0">
              <a:lnSpc>
                <a:spcPct val="128000"/>
              </a:lnSpc>
              <a:spcAft>
                <a:spcPts val="1000"/>
              </a:spcAft>
              <a:buNone/>
            </a:pPr>
            <a:r>
              <a:rPr lang="en-US" sz="1400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Le corpus n’est pas figé : chaque changement de schéma est une migration versionnée, et chaque décision d’architecture est écrite avant d’être appliquée.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7204009" y="2194560"/>
            <a:ext cx="4326575" cy="2926080"/>
          </a:xfrm>
          <a:prstGeom prst="rect">
            <a:avLst/>
          </a:prstGeom>
          <a:solidFill>
            <a:srgbClr val="FCFDFE"/>
          </a:solidFill>
          <a:ln w="12700">
            <a:solidFill>
              <a:srgbClr val="D3DBE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514905" y="2468880"/>
            <a:ext cx="3704783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140" kern="0" dirty="0">
                <a:solidFill>
                  <a:srgbClr val="C8282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DISCIPLINE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7514905" y="2889504"/>
            <a:ext cx="2249819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Sources au registre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9764724" y="2889504"/>
            <a:ext cx="14549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141C26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330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7514905" y="3310128"/>
            <a:ext cx="2249819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Moteurs dérivés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9764724" y="3310128"/>
            <a:ext cx="14549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141C26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15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7514905" y="3730752"/>
            <a:ext cx="2249819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Décisions d’architecture écrites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9764724" y="3730752"/>
            <a:ext cx="14549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141C26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126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7514905" y="4151376"/>
            <a:ext cx="2249819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Migrations versionnées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9764724" y="4151376"/>
            <a:ext cx="14549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141C26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92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7514905" y="4572000"/>
            <a:ext cx="2249819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Contrat de lecture épinglé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9764724" y="4572000"/>
            <a:ext cx="14549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141C26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4.0.0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658368" y="5815584"/>
            <a:ext cx="977493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indent="0" marL="0">
              <a:buNone/>
            </a:pPr>
            <a:r>
              <a:rPr lang="en-US" sz="1000" i="1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Ce n’est pas de la rigueur affichée : c’est ce qui rend une affirmation réfutable six mois plus tard. L’interface de lecture elle-même est un contrat versionné, épinglé chez le consommateur : une rupture est détectée à la compilation, des deux côtés, jamais en production.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10433304" y="6144768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C687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06 / 29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6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1087221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160" kern="0" dirty="0">
                <a:solidFill>
                  <a:srgbClr val="5C687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LE SOCLE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658368" y="786384"/>
            <a:ext cx="10872216" cy="12070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3400" b="1" dirty="0">
                <a:solidFill>
                  <a:srgbClr val="141C26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Ce que la base calcule d’elle-même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658368" y="2194560"/>
            <a:ext cx="8778240" cy="3566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79400" indent="-279400">
              <a:spcAft>
                <a:spcPts val="1100"/>
              </a:spcAft>
              <a:buSzPct val="100000"/>
              <a:buChar char="◊"/>
            </a:pPr>
            <a:r>
              <a:rPr lang="en-US" sz="1500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Contrôle et arme-abilité : qui tient un nœud, et jusqu’où ce pouvoir est instrumentalisable.</a:t>
            </a:r>
            <a:endParaRPr lang="en-US" sz="1500" dirty="0"/>
          </a:p>
          <a:p>
            <a:pPr marL="279400" indent="-279400">
              <a:spcAft>
                <a:spcPts val="1100"/>
              </a:spcAft>
              <a:buSzPct val="100000"/>
              <a:buChar char="◊"/>
            </a:pPr>
            <a:r>
              <a:rPr lang="en-US" sz="1500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Corroboration : combien de sources indépendantes soutiennent une affirmation, et lesquelles la contredisent.</a:t>
            </a:r>
            <a:endParaRPr lang="en-US" sz="1500" dirty="0"/>
          </a:p>
          <a:p>
            <a:pPr marL="279400" indent="-279400">
              <a:spcAft>
                <a:spcPts val="1100"/>
              </a:spcAft>
              <a:buSzPct val="100000"/>
              <a:buChar char="◊"/>
            </a:pPr>
            <a:r>
              <a:rPr lang="en-US" sz="1500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Résilience et réseau : ce qui tombe en second si le premier nœud cède, et par quel chemin.</a:t>
            </a:r>
            <a:endParaRPr lang="en-US" sz="1500" dirty="0"/>
          </a:p>
          <a:p>
            <a:pPr marL="279400" indent="-279400">
              <a:spcAft>
                <a:spcPts val="1100"/>
              </a:spcAft>
              <a:buSzPct val="100000"/>
              <a:buChar char="◊"/>
            </a:pPr>
            <a:r>
              <a:rPr lang="en-US" sz="1500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Perte commerciale exposée : l’ordre de grandeur du flux réellement en jeu, pas le volume total du corridor.</a:t>
            </a:r>
            <a:endParaRPr lang="en-US" sz="1500" dirty="0"/>
          </a:p>
          <a:p>
            <a:pPr marL="279400" indent="-279400">
              <a:spcAft>
                <a:spcPts val="1100"/>
              </a:spcAft>
              <a:buSzPct val="100000"/>
              <a:buChar char="◊"/>
            </a:pPr>
            <a:r>
              <a:rPr lang="en-US" sz="1500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Pression événementielle : l’écart entre l’activité observée et sa ligne de base.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658368" y="5815584"/>
            <a:ext cx="977493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indent="0" marL="0">
              <a:buNone/>
            </a:pPr>
            <a:r>
              <a:rPr lang="en-US" sz="1000" i="1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Les sorties dérivées sont des candidats : elles alimentent le jugement, elles ne le remplacent pas, et elles ne modifient jamais l’enregistrement canonique.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10433304" y="6144768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C687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07 / 29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4F6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1087221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160" kern="0" dirty="0">
                <a:solidFill>
                  <a:srgbClr val="5C687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LE SOCLE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658368" y="786384"/>
            <a:ext cx="10872216" cy="12070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3400" b="1" dirty="0">
                <a:solidFill>
                  <a:srgbClr val="141C26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Ce qui bouge, et comment nous le laissons entrer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658368" y="2194560"/>
            <a:ext cx="8778240" cy="3566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79400" indent="-279400">
              <a:spcAft>
                <a:spcPts val="1100"/>
              </a:spcAft>
              <a:buSzPct val="100000"/>
              <a:buChar char="◊"/>
            </a:pPr>
            <a:r>
              <a:rPr lang="en-US" sz="1500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Agrégation de presse par corridor, avec détection des pics d’attention médiatique.</a:t>
            </a:r>
            <a:endParaRPr lang="en-US" sz="1500" dirty="0"/>
          </a:p>
          <a:p>
            <a:pPr marL="279400" indent="-279400">
              <a:spcAft>
                <a:spcPts val="1100"/>
              </a:spcAft>
              <a:buSzPct val="100000"/>
              <a:buChar char="◊"/>
            </a:pPr>
            <a:r>
              <a:rPr lang="en-US" sz="1500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Flux GDELT brut pour la couverture événementielle mondiale.</a:t>
            </a:r>
            <a:endParaRPr lang="en-US" sz="1500" dirty="0"/>
          </a:p>
          <a:p>
            <a:pPr marL="279400" indent="-279400">
              <a:spcAft>
                <a:spcPts val="1100"/>
              </a:spcAft>
              <a:buSzPct val="100000"/>
              <a:buChar char="◊"/>
            </a:pPr>
            <a:r>
              <a:rPr lang="en-US" sz="1500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Consensus de marchés prédictifs, rattaché à un corridor par un juge LLM, puis planché à deux marchés minimum.</a:t>
            </a:r>
            <a:endParaRPr lang="en-US" sz="1500" dirty="0"/>
          </a:p>
          <a:p>
            <a:pPr marL="279400" indent="-279400">
              <a:spcAft>
                <a:spcPts val="1100"/>
              </a:spcAft>
              <a:buSzPct val="100000"/>
              <a:buChar char="◊"/>
            </a:pPr>
            <a:r>
              <a:rPr lang="en-US" sz="1500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Une porte robots.txt sur toute collecte : ce que l’éditeur refuse, nous ne le prenons pas.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658368" y="5815584"/>
            <a:ext cx="977493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indent="0" marL="0">
              <a:buNone/>
            </a:pPr>
            <a:r>
              <a:rPr lang="en-US" sz="1000" i="1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Le plancher de cardinalité est récent et il coûte : il a retiré son bloc de consensus à Panama, notre corridor le plus visible. Un signal adossé à un seul marché n’est pas un consensus, même quand il arrange.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10433304" y="6144768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C687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08 / 29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F3C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144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8288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27432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36576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4864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64008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73152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82296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91440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00584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09728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0" y="9144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0" y="18288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0" y="27432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0" y="36576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0" y="45720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0" y="54864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0" y="64008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58368" y="2121408"/>
            <a:ext cx="1828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spc="300" kern="0" dirty="0">
                <a:solidFill>
                  <a:srgbClr val="C8282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II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658368" y="2615184"/>
            <a:ext cx="87782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4000" b="1" dirty="0">
                <a:solidFill>
                  <a:srgbClr val="F4F6F8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Mesurer</a:t>
            </a:r>
            <a:endParaRPr lang="en-US" sz="4000" dirty="0"/>
          </a:p>
        </p:txBody>
      </p:sp>
      <p:sp>
        <p:nvSpPr>
          <p:cNvPr id="23" name="Text 21"/>
          <p:cNvSpPr/>
          <p:nvPr/>
        </p:nvSpPr>
        <p:spPr>
          <a:xfrm>
            <a:off x="658368" y="3822192"/>
            <a:ext cx="76809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600" dirty="0">
                <a:solidFill>
                  <a:srgbClr val="D3DBE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Le CVI : huit dimensions pour qualifier la vulnérabilité d’un corridor, et une règle dure sur les scores.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10433304" y="6144768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BFCAD3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09 / 29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29</Slides>
  <Notes>29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</vt:vector>
  </TitlesOfParts>
  <Company>Applied Geopolitics — LucidAxis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Applied Geopolitics — Méthode</dc:title>
  <dc:subject>Le socle de données chokepoints, la méthode CVI, le diagnostic HDDE et le protocole d’arbitrage VERDICT.</dc:subject>
  <dc:creator>Applied Geopolitics</dc:creator>
  <cp:lastModifiedBy>Applied Geopolitics</cp:lastModifiedBy>
  <cp:revision>2026-08-21</cp:revision>
  <dcterms:created xsi:type="dcterms:W3CDTF">2026-08-21T00:00:00Z</dcterms:created>
  <dcterms:modified xsi:type="dcterms:W3CDTF">2026-08-21T00:00:00Z</dcterms:modified>
</cp:coreProperties>
</file>